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  <p:sldMasterId id="2147483660" r:id="rId2"/>
  </p:sldMasterIdLst>
  <p:notesMasterIdLst>
    <p:notesMasterId r:id="rId43"/>
  </p:notesMasterIdLst>
  <p:sldIdLst>
    <p:sldId id="304" r:id="rId3"/>
    <p:sldId id="258" r:id="rId4"/>
    <p:sldId id="260" r:id="rId5"/>
    <p:sldId id="261" r:id="rId6"/>
    <p:sldId id="262" r:id="rId7"/>
    <p:sldId id="264" r:id="rId8"/>
    <p:sldId id="305" r:id="rId9"/>
    <p:sldId id="266" r:id="rId10"/>
    <p:sldId id="307" r:id="rId11"/>
    <p:sldId id="267" r:id="rId12"/>
    <p:sldId id="271" r:id="rId13"/>
    <p:sldId id="286" r:id="rId14"/>
    <p:sldId id="273" r:id="rId15"/>
    <p:sldId id="275" r:id="rId16"/>
    <p:sldId id="276" r:id="rId17"/>
    <p:sldId id="277" r:id="rId18"/>
    <p:sldId id="278" r:id="rId19"/>
    <p:sldId id="279" r:id="rId20"/>
    <p:sldId id="301" r:id="rId21"/>
    <p:sldId id="280" r:id="rId22"/>
    <p:sldId id="272" r:id="rId23"/>
    <p:sldId id="285" r:id="rId24"/>
    <p:sldId id="288" r:id="rId25"/>
    <p:sldId id="289" r:id="rId26"/>
    <p:sldId id="292" r:id="rId27"/>
    <p:sldId id="293" r:id="rId28"/>
    <p:sldId id="290" r:id="rId29"/>
    <p:sldId id="297" r:id="rId30"/>
    <p:sldId id="298" r:id="rId31"/>
    <p:sldId id="295" r:id="rId32"/>
    <p:sldId id="296" r:id="rId33"/>
    <p:sldId id="308" r:id="rId34"/>
    <p:sldId id="309" r:id="rId35"/>
    <p:sldId id="299" r:id="rId36"/>
    <p:sldId id="311" r:id="rId37"/>
    <p:sldId id="312" r:id="rId38"/>
    <p:sldId id="313" r:id="rId39"/>
    <p:sldId id="314" r:id="rId40"/>
    <p:sldId id="315" r:id="rId41"/>
    <p:sldId id="310" r:id="rId4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modifyVerifier cryptProviderType="rsaFull" cryptAlgorithmClass="hash" cryptAlgorithmType="typeAny" cryptAlgorithmSid="4" spinCount="100000" saltData="XXqVdi7tEyQKTK/2hqjGeA==" hashData="gQ05re6MoNcQY/rHm3toj/eSPgA=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775DCB02-9BB8-47FD-8907-85C794F793BA}" styleName="主题样式 1 - 强调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主题样式 1 - 强调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主题样式 1 - 强调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956" autoAdjust="0"/>
    <p:restoredTop sz="94660"/>
  </p:normalViewPr>
  <p:slideViewPr>
    <p:cSldViewPr>
      <p:cViewPr>
        <p:scale>
          <a:sx n="50" d="100"/>
          <a:sy n="50" d="100"/>
        </p:scale>
        <p:origin x="-1013" y="-1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image" Target="../media/image28.e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1.wmf"/><Relationship Id="rId1" Type="http://schemas.openxmlformats.org/officeDocument/2006/relationships/image" Target="../media/image30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37AAC5A-E47A-43E4-A856-C66DDD601FE1}" type="datetimeFigureOut">
              <a:rPr lang="en-US"/>
              <a:t>10/31/2025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F5A1A7C5-7BC8-462C-8EAD-0BD740F73CF6}" type="slidenum">
              <a:rPr lang="en-US" altLang="en-US"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4872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endParaRPr lang="id-ID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56AB5231-2310-4ED7-8B53-347313B4B280}" type="slidenum">
              <a:rPr lang="en-US" altLang="en-US">
                <a:latin typeface="Calibri" panose="020F0502020204030204" pitchFamily="34" charset="0"/>
              </a:rPr>
              <a:t>11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305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6451B2-FF4A-439E-AD51-C5DD63552D19}" type="datetime1">
              <a:rPr lang="en-US"/>
              <a:t>10/31/2025</a:t>
            </a:fld>
            <a:endParaRPr lang="en-US"/>
          </a:p>
        </p:txBody>
      </p:sp>
      <p:sp>
        <p:nvSpPr>
          <p:cNvPr id="7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BA0C0C-FC70-41F5-83C3-02535D9FE01D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807AC0-30D6-44B7-A203-A4850D21D1FB}" type="datetime1">
              <a:rPr lang="en-US"/>
              <a:t>10/31/2025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443FFC-9FFC-4147-A895-E6097E26F242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3F9C8D-0A57-4E60-8F94-6E6E3A5C8CB4}" type="datetime1">
              <a:rPr lang="en-US"/>
              <a:t>10/31/2025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62ED26-EA84-4C0E-B775-290D478593E6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9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48600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48601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48602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48603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048604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048605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48606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48607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48608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4860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48610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611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135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48612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1789EB32-CDEB-4B83-AE48-7EB1F3B646C8}" type="datetimeFigureOut">
              <a:rPr lang="en-US" smtClean="0">
                <a:solidFill>
                  <a:srgbClr val="438086"/>
                </a:solidFill>
              </a:rPr>
              <a:t>10/31/2025</a:t>
            </a:fld>
            <a:endParaRPr lang="en-US">
              <a:solidFill>
                <a:srgbClr val="438086"/>
              </a:solidFill>
            </a:endParaRPr>
          </a:p>
        </p:txBody>
      </p:sp>
      <p:sp>
        <p:nvSpPr>
          <p:cNvPr id="1048613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>
              <a:solidFill>
                <a:srgbClr val="438086"/>
              </a:solidFill>
            </a:endParaRPr>
          </a:p>
        </p:txBody>
      </p:sp>
      <p:sp>
        <p:nvSpPr>
          <p:cNvPr id="1048614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798CB9C-3FDB-4009-A7A4-6DD9022398AD}" type="slidenum">
              <a:rPr lang="en-US" smtClean="0">
                <a:solidFill>
                  <a:prstClr val="white"/>
                </a:solidFill>
              </a:rPr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6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4862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9EB32-CDEB-4B83-AE48-7EB1F3B646C8}" type="datetimeFigureOut">
              <a:rPr lang="en-US" smtClean="0">
                <a:solidFill>
                  <a:srgbClr val="438086"/>
                </a:solidFill>
              </a:rPr>
              <a:t>10/31/2025</a:t>
            </a:fld>
            <a:endParaRPr lang="en-US">
              <a:solidFill>
                <a:srgbClr val="438086"/>
              </a:solidFill>
            </a:endParaRPr>
          </a:p>
        </p:txBody>
      </p:sp>
      <p:sp>
        <p:nvSpPr>
          <p:cNvPr id="104862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38086"/>
              </a:solidFill>
            </a:endParaRPr>
          </a:p>
        </p:txBody>
      </p:sp>
      <p:sp>
        <p:nvSpPr>
          <p:cNvPr id="104862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8CB9C-3FDB-4009-A7A4-6DD9022398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4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675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4867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9EB32-CDEB-4B83-AE48-7EB1F3B646C8}" type="datetimeFigureOut">
              <a:rPr lang="en-US" smtClean="0">
                <a:solidFill>
                  <a:srgbClr val="438086"/>
                </a:solidFill>
              </a:rPr>
              <a:t>10/31/2025</a:t>
            </a:fld>
            <a:endParaRPr lang="en-US">
              <a:solidFill>
                <a:srgbClr val="438086"/>
              </a:solidFill>
            </a:endParaRPr>
          </a:p>
        </p:txBody>
      </p:sp>
      <p:sp>
        <p:nvSpPr>
          <p:cNvPr id="104867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38086"/>
              </a:solidFill>
            </a:endParaRPr>
          </a:p>
        </p:txBody>
      </p:sp>
      <p:sp>
        <p:nvSpPr>
          <p:cNvPr id="104867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8CB9C-3FDB-4009-A7A4-6DD9022398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680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48681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4868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9EB32-CDEB-4B83-AE48-7EB1F3B646C8}" type="datetimeFigureOut">
              <a:rPr lang="en-US" smtClean="0">
                <a:solidFill>
                  <a:srgbClr val="438086"/>
                </a:solidFill>
              </a:rPr>
              <a:t>10/31/2025</a:t>
            </a:fld>
            <a:endParaRPr lang="en-US">
              <a:solidFill>
                <a:srgbClr val="438086"/>
              </a:solidFill>
            </a:endParaRPr>
          </a:p>
        </p:txBody>
      </p:sp>
      <p:sp>
        <p:nvSpPr>
          <p:cNvPr id="104868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38086"/>
              </a:solidFill>
            </a:endParaRPr>
          </a:p>
        </p:txBody>
      </p:sp>
      <p:sp>
        <p:nvSpPr>
          <p:cNvPr id="104868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8CB9C-3FDB-4009-A7A4-6DD9022398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5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686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48687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48688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48689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48690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789EB32-CDEB-4B83-AE48-7EB1F3B646C8}" type="datetimeFigureOut">
              <a:rPr lang="en-US" smtClean="0">
                <a:solidFill>
                  <a:srgbClr val="438086"/>
                </a:solidFill>
              </a:rPr>
              <a:t>10/31/2025</a:t>
            </a:fld>
            <a:endParaRPr lang="en-US">
              <a:solidFill>
                <a:srgbClr val="438086"/>
              </a:solidFill>
            </a:endParaRPr>
          </a:p>
        </p:txBody>
      </p:sp>
      <p:sp>
        <p:nvSpPr>
          <p:cNvPr id="1048691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798CB9C-3FDB-4009-A7A4-6DD9022398AD}" type="slidenum">
              <a:rPr lang="en-US" smtClean="0"/>
              <a:t>‹#›</a:t>
            </a:fld>
            <a:endParaRPr lang="en-US"/>
          </a:p>
        </p:txBody>
      </p:sp>
      <p:sp>
        <p:nvSpPr>
          <p:cNvPr id="1048692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>
              <a:solidFill>
                <a:srgbClr val="438086"/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4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595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1789EB32-CDEB-4B83-AE48-7EB1F3B646C8}" type="datetimeFigureOut">
              <a:rPr lang="en-US" smtClean="0">
                <a:solidFill>
                  <a:srgbClr val="438086"/>
                </a:solidFill>
              </a:rPr>
              <a:t>10/31/2025</a:t>
            </a:fld>
            <a:endParaRPr lang="en-US">
              <a:solidFill>
                <a:srgbClr val="438086"/>
              </a:solidFill>
            </a:endParaRPr>
          </a:p>
        </p:txBody>
      </p:sp>
      <p:sp>
        <p:nvSpPr>
          <p:cNvPr id="104859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>
              <a:solidFill>
                <a:srgbClr val="438086"/>
              </a:solidFill>
            </a:endParaRPr>
          </a:p>
        </p:txBody>
      </p:sp>
      <p:sp>
        <p:nvSpPr>
          <p:cNvPr id="1048597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798CB9C-3FDB-4009-A7A4-6DD9022398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9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9EB32-CDEB-4B83-AE48-7EB1F3B646C8}" type="datetimeFigureOut">
              <a:rPr lang="en-US" smtClean="0">
                <a:solidFill>
                  <a:srgbClr val="438086"/>
                </a:solidFill>
              </a:rPr>
              <a:t>10/31/2025</a:t>
            </a:fld>
            <a:endParaRPr lang="en-US">
              <a:solidFill>
                <a:srgbClr val="438086"/>
              </a:solidFill>
            </a:endParaRPr>
          </a:p>
        </p:txBody>
      </p:sp>
      <p:sp>
        <p:nvSpPr>
          <p:cNvPr id="104869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38086"/>
              </a:solidFill>
            </a:endParaRPr>
          </a:p>
        </p:txBody>
      </p:sp>
      <p:sp>
        <p:nvSpPr>
          <p:cNvPr id="104869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8CB9C-3FDB-4009-A7A4-6DD9022398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65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889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4865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4865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9EB32-CDEB-4B83-AE48-7EB1F3B646C8}" type="datetimeFigureOut">
              <a:rPr lang="en-US" smtClean="0">
                <a:solidFill>
                  <a:srgbClr val="438086"/>
                </a:solidFill>
              </a:rPr>
              <a:t>10/31/2025</a:t>
            </a:fld>
            <a:endParaRPr lang="en-US">
              <a:solidFill>
                <a:srgbClr val="438086"/>
              </a:solidFill>
            </a:endParaRPr>
          </a:p>
        </p:txBody>
      </p:sp>
      <p:sp>
        <p:nvSpPr>
          <p:cNvPr id="104865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38086"/>
              </a:solidFill>
            </a:endParaRPr>
          </a:p>
        </p:txBody>
      </p:sp>
      <p:sp>
        <p:nvSpPr>
          <p:cNvPr id="104865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8CB9C-3FDB-4009-A7A4-6DD9022398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F3CF62-AB67-475B-B77C-F66921BA8BFC}" type="datetime1">
              <a:rPr lang="en-US"/>
              <a:t>10/31/2025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217658-3713-45D0-A4F8-3ABA7FF493E2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3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664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48665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4866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9EB32-CDEB-4B83-AE48-7EB1F3B646C8}" type="datetimeFigureOut">
              <a:rPr lang="en-US" smtClean="0">
                <a:solidFill>
                  <a:srgbClr val="438086"/>
                </a:solidFill>
              </a:rPr>
              <a:t>10/31/2025</a:t>
            </a:fld>
            <a:endParaRPr lang="en-US">
              <a:solidFill>
                <a:srgbClr val="438086"/>
              </a:solidFill>
            </a:endParaRPr>
          </a:p>
        </p:txBody>
      </p:sp>
      <p:sp>
        <p:nvSpPr>
          <p:cNvPr id="104866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38086"/>
              </a:solidFill>
            </a:endParaRPr>
          </a:p>
        </p:txBody>
      </p:sp>
      <p:sp>
        <p:nvSpPr>
          <p:cNvPr id="104866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8CB9C-3FDB-4009-A7A4-6DD9022398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670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4867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9EB32-CDEB-4B83-AE48-7EB1F3B646C8}" type="datetimeFigureOut">
              <a:rPr lang="en-US" smtClean="0">
                <a:solidFill>
                  <a:srgbClr val="438086"/>
                </a:solidFill>
              </a:rPr>
              <a:t>10/31/2025</a:t>
            </a:fld>
            <a:endParaRPr lang="en-US">
              <a:solidFill>
                <a:srgbClr val="438086"/>
              </a:solidFill>
            </a:endParaRPr>
          </a:p>
        </p:txBody>
      </p:sp>
      <p:sp>
        <p:nvSpPr>
          <p:cNvPr id="104867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38086"/>
              </a:solidFill>
            </a:endParaRPr>
          </a:p>
        </p:txBody>
      </p:sp>
      <p:sp>
        <p:nvSpPr>
          <p:cNvPr id="104867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8CB9C-3FDB-4009-A7A4-6DD9022398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8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659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4866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9EB32-CDEB-4B83-AE48-7EB1F3B646C8}" type="datetimeFigureOut">
              <a:rPr lang="en-US" smtClean="0">
                <a:solidFill>
                  <a:srgbClr val="438086"/>
                </a:solidFill>
              </a:rPr>
              <a:t>10/31/2025</a:t>
            </a:fld>
            <a:endParaRPr lang="en-US">
              <a:solidFill>
                <a:srgbClr val="438086"/>
              </a:solidFill>
            </a:endParaRPr>
          </a:p>
        </p:txBody>
      </p:sp>
      <p:sp>
        <p:nvSpPr>
          <p:cNvPr id="104866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38086"/>
              </a:solidFill>
            </a:endParaRPr>
          </a:p>
        </p:txBody>
      </p:sp>
      <p:sp>
        <p:nvSpPr>
          <p:cNvPr id="104866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8CB9C-3FDB-4009-A7A4-6DD9022398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415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A92D64-738D-4C60-BBB0-BD5561A044ED}" type="datetime1">
              <a:rPr lang="en-US"/>
              <a:t>10/31/2025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AF60A8-A7FD-4C52-B7B2-401C42E74BBE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176DC4-9ECF-4F60-AF24-93DFC25F7ED5}" type="datetime1">
              <a:rPr lang="en-US"/>
              <a:t>10/31/2025</a:t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486AAC-F9B5-428A-ACD8-FF217790E351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135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135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065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065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CE9E12-2F2A-46C4-9E7C-CB9E19E4567E}" type="datetime1">
              <a:rPr lang="en-US"/>
              <a:t>10/31/2025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343966-8141-45FF-B102-3E72AE73557A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E91F1E-53B3-4F65-B733-805499BADE7A}" type="datetime1">
              <a:rPr lang="en-US"/>
              <a:t>10/31/2025</a:t>
            </a:fld>
            <a:endParaRPr lang="en-US"/>
          </a:p>
        </p:txBody>
      </p:sp>
      <p:sp>
        <p:nvSpPr>
          <p:cNvPr id="4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DF0E90-6BF9-48E4-8340-AAF58218B010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Rectangle 2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D623F9-DDB6-46FF-A6C6-69D3A9769F80}" type="datetime1">
              <a:rPr lang="en-US"/>
              <a:t>10/31/2025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64C83E-8624-4066-B0D2-771E965169CD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09A866-233F-4131-B7EA-5A326763D639}" type="datetime1">
              <a:rPr lang="en-US"/>
              <a:t>10/31/2025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976B43-3BF9-4B8E-8719-6D34759BE1C7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/>
          <a:p>
            <a:pPr indent="-283210" fontAlgn="auto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 panose="05020102010507070707"/>
              <a:buNone/>
              <a:defRPr/>
            </a:pPr>
            <a:endParaRPr lang="en-US" sz="3200">
              <a:latin typeface="+mn-lt"/>
            </a:endParaRPr>
          </a:p>
        </p:txBody>
      </p:sp>
      <p:sp>
        <p:nvSpPr>
          <p:cNvPr id="6" name="Flowchart: Process 5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lowchart: Process 6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81E3E8-31F1-408E-95BA-62584F6DAB6E}" type="datetime1">
              <a:rPr lang="en-US"/>
              <a:t>10/31/2025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4BD9E8-30E7-4346-A653-800FF1BCED59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3321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5DC8F7B-12BD-4C1C-8C39-B51A709041F3}" type="datetime1">
              <a:rPr lang="en-US"/>
              <a:t>10/31/2025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ctr">
              <a:defRPr sz="1200">
                <a:solidFill>
                  <a:srgbClr val="8DAECB"/>
                </a:solidFill>
                <a:latin typeface="Gill Sans MT" panose="020B0502020104020203" pitchFamily="34" charset="0"/>
              </a:defRPr>
            </a:lvl1pPr>
          </a:lstStyle>
          <a:p>
            <a:fld id="{E31818AE-3EBA-409B-A7E4-8C94228E073E}" type="slidenum">
              <a:rPr lang="en-US" altLang="en-US"/>
              <a:t>‹#›</a:t>
            </a:fld>
            <a:endParaRPr lang="en-US" alt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495A7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495A74"/>
          </a:solidFill>
          <a:latin typeface="Gill Sans MT" panose="020B0502020104020203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495A74"/>
          </a:solidFill>
          <a:latin typeface="Gill Sans MT" panose="020B0502020104020203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495A74"/>
          </a:solidFill>
          <a:latin typeface="Gill Sans MT" panose="020B0502020104020203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495A74"/>
          </a:solidFill>
          <a:latin typeface="Gill Sans MT" panose="020B0502020104020203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495A74"/>
          </a:solidFill>
          <a:latin typeface="Gill Sans MT" panose="020B0502020104020203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495A74"/>
          </a:solidFill>
          <a:latin typeface="Gill Sans MT" panose="020B0502020104020203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495A74"/>
          </a:solidFill>
          <a:latin typeface="Gill Sans MT" panose="020B0502020104020203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495A74"/>
          </a:solidFill>
          <a:latin typeface="Gill Sans MT" panose="020B0502020104020203" pitchFamily="34" charset="0"/>
        </a:defRPr>
      </a:lvl9pPr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6855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355" algn="l" rtl="0" eaLnBrk="0" fontAlgn="base" hangingPunct="0">
        <a:spcBef>
          <a:spcPct val="20000"/>
        </a:spcBef>
        <a:spcAft>
          <a:spcPct val="0"/>
        </a:spcAft>
        <a:buClr>
          <a:srgbClr val="FEB80A"/>
        </a:buClr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7305" indent="-182880" algn="l" rtl="0" eaLnBrk="0" fontAlgn="base" hangingPunct="0">
        <a:spcBef>
          <a:spcPct val="20000"/>
        </a:spcBef>
        <a:spcAft>
          <a:spcPct val="0"/>
        </a:spcAft>
        <a:buClr>
          <a:srgbClr val="00ADDC"/>
        </a:buClr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 panose="05020102010507070707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8945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 panose="05020102010507070707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 panose="05020102010507070707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425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 panose="05020102010507070707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48577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48578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48579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48580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048581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048582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48583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48584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48585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48586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48587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48588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48589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590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48591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1789EB32-CDEB-4B83-AE48-7EB1F3B646C8}" type="datetimeFigureOut">
              <a:rPr lang="en-US" smtClean="0">
                <a:solidFill>
                  <a:srgbClr val="438086"/>
                </a:solidFill>
                <a:latin typeface="Georgia" panose="02040502050405020303"/>
              </a:rPr>
              <a:t>10/31/2025</a:t>
            </a:fld>
            <a:endParaRPr lang="en-US">
              <a:solidFill>
                <a:srgbClr val="438086"/>
              </a:solidFill>
              <a:latin typeface="Georgia" panose="02040502050405020303"/>
            </a:endParaRPr>
          </a:p>
        </p:txBody>
      </p:sp>
      <p:sp>
        <p:nvSpPr>
          <p:cNvPr id="1048592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438086"/>
              </a:solidFill>
              <a:latin typeface="Georgia" panose="02040502050405020303"/>
            </a:endParaRPr>
          </a:p>
        </p:txBody>
      </p:sp>
      <p:sp>
        <p:nvSpPr>
          <p:cNvPr id="104859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7798CB9C-3FDB-4009-A7A4-6DD9022398AD}" type="slidenum">
              <a:rPr lang="en-US" smtClean="0">
                <a:latin typeface="Georgia" panose="02040502050405020303"/>
              </a:rPr>
              <a:t>‹#›</a:t>
            </a:fld>
            <a:endParaRPr lang="en-US">
              <a:latin typeface="Georgia" panose="02040502050405020303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5905" algn="l" rtl="0" eaLnBrk="1" latinLnBrk="0" hangingPunct="1">
        <a:spcBef>
          <a:spcPts val="300"/>
        </a:spcBef>
        <a:buClr>
          <a:schemeClr val="accent3"/>
        </a:buClr>
        <a:buFont typeface="Georgia" panose="02040502050405020303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495" indent="-247015" algn="l" rtl="0" eaLnBrk="1" latinLnBrk="0" hangingPunct="1">
        <a:spcBef>
          <a:spcPts val="300"/>
        </a:spcBef>
        <a:buClr>
          <a:schemeClr val="accent2"/>
        </a:buClr>
        <a:buFont typeface="Georgia" panose="02040502050405020303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290" indent="-219710" algn="l" rtl="0" eaLnBrk="1" latinLnBrk="0" hangingPunct="1">
        <a:spcBef>
          <a:spcPts val="300"/>
        </a:spcBef>
        <a:buClr>
          <a:schemeClr val="accent1"/>
        </a:buClr>
        <a:buFont typeface="Wingdings 2" panose="05020102010507070707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830" indent="-201295" algn="l" rtl="0" eaLnBrk="1" latinLnBrk="0" hangingPunct="1">
        <a:spcBef>
          <a:spcPts val="300"/>
        </a:spcBef>
        <a:buClr>
          <a:schemeClr val="accent1"/>
        </a:buClr>
        <a:buFont typeface="Wingdings 2" panose="05020102010507070707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90015" indent="-182880" algn="l" rtl="0" eaLnBrk="1" latinLnBrk="0" hangingPunct="1">
        <a:spcBef>
          <a:spcPts val="300"/>
        </a:spcBef>
        <a:buClr>
          <a:schemeClr val="accent3"/>
        </a:buClr>
        <a:buFont typeface="Georgia" panose="02040502050405020303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090" indent="-182880" algn="l" rtl="0" eaLnBrk="1" latinLnBrk="0" hangingPunct="1">
        <a:spcBef>
          <a:spcPts val="300"/>
        </a:spcBef>
        <a:buClr>
          <a:schemeClr val="accent3"/>
        </a:buClr>
        <a:buFont typeface="Georgia" panose="02040502050405020303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 panose="02040502050405020303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30095" indent="-182880" algn="l" rtl="0" eaLnBrk="1" latinLnBrk="0" hangingPunct="1">
        <a:spcBef>
          <a:spcPts val="300"/>
        </a:spcBef>
        <a:buClr>
          <a:schemeClr val="accent3"/>
        </a:buClr>
        <a:buFont typeface="Georgia" panose="02040502050405020303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 panose="02040502050405020303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7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9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11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3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6.wm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8.wmf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13" Type="http://schemas.openxmlformats.org/officeDocument/2006/relationships/image" Target="../media/image24.png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12" Type="http://schemas.openxmlformats.org/officeDocument/2006/relationships/image" Target="../media/image2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0.wmf"/><Relationship Id="rId11" Type="http://schemas.openxmlformats.org/officeDocument/2006/relationships/oleObject" Target="../embeddings/oleObject19.bin"/><Relationship Id="rId5" Type="http://schemas.openxmlformats.org/officeDocument/2006/relationships/oleObject" Target="../embeddings/oleObject16.bin"/><Relationship Id="rId10" Type="http://schemas.openxmlformats.org/officeDocument/2006/relationships/image" Target="../media/image22.wmf"/><Relationship Id="rId4" Type="http://schemas.openxmlformats.org/officeDocument/2006/relationships/image" Target="../media/image19.wmf"/><Relationship Id="rId9" Type="http://schemas.openxmlformats.org/officeDocument/2006/relationships/oleObject" Target="../embeddings/oleObject18.bin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6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25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24.bin"/><Relationship Id="rId4" Type="http://schemas.openxmlformats.org/officeDocument/2006/relationships/image" Target="../media/image28.emf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97-2003_Worksheet1.xls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1.wmf"/><Relationship Id="rId5" Type="http://schemas.openxmlformats.org/officeDocument/2006/relationships/oleObject" Target="../embeddings/oleObject25.bin"/><Relationship Id="rId4" Type="http://schemas.openxmlformats.org/officeDocument/2006/relationships/image" Target="../media/image30.emf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5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5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5" name="Title 1"/>
          <p:cNvSpPr>
            <a:spLocks noGrp="1"/>
          </p:cNvSpPr>
          <p:nvPr>
            <p:ph type="ctrTitle"/>
          </p:nvPr>
        </p:nvSpPr>
        <p:spPr>
          <a:xfrm>
            <a:off x="179513" y="1447801"/>
            <a:ext cx="5992688" cy="1371600"/>
          </a:xfrm>
        </p:spPr>
        <p:txBody>
          <a:bodyPr>
            <a:normAutofit/>
          </a:bodyPr>
          <a:lstStyle/>
          <a:p>
            <a:r>
              <a:rPr lang="id-ID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Angka Indeks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 Demi" panose="020E0802020502020306" pitchFamily="34" charset="0"/>
            </a:endParaRPr>
          </a:p>
        </p:txBody>
      </p:sp>
      <p:sp>
        <p:nvSpPr>
          <p:cNvPr id="1048616" name="Subtitle 2"/>
          <p:cNvSpPr>
            <a:spLocks noGrp="1"/>
          </p:cNvSpPr>
          <p:nvPr>
            <p:ph type="subTitle" idx="1"/>
          </p:nvPr>
        </p:nvSpPr>
        <p:spPr>
          <a:xfrm>
            <a:off x="2341076" y="5085184"/>
            <a:ext cx="4288324" cy="504056"/>
          </a:xfrm>
        </p:spPr>
        <p:txBody>
          <a:bodyPr/>
          <a:lstStyle/>
          <a:p>
            <a:r>
              <a:rPr lang="en-US" dirty="0" smtClean="0"/>
              <a:t>OLEH</a:t>
            </a:r>
            <a:r>
              <a:rPr lang="id-ID" dirty="0" smtClean="0"/>
              <a:t> </a:t>
            </a:r>
            <a:r>
              <a:rPr lang="en-US" dirty="0" smtClean="0"/>
              <a:t>:</a:t>
            </a:r>
            <a:r>
              <a:rPr lang="id-ID" dirty="0" smtClean="0"/>
              <a:t> </a:t>
            </a:r>
            <a:r>
              <a:rPr lang="en-US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BIDA S</a:t>
            </a:r>
            <a:r>
              <a:rPr lang="id-ID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RI, S.P., </a:t>
            </a:r>
            <a:r>
              <a:rPr lang="en-US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M.Si</a:t>
            </a:r>
            <a:r>
              <a:rPr lang="en-US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Picture 8"/>
          <p:cNvPicPr/>
          <p:nvPr/>
        </p:nvPicPr>
        <p:blipFill rotWithShape="1">
          <a:blip r:embed="rId3"/>
          <a:srcRect l="1832" t="1936" r="1832" b="5525"/>
          <a:stretch>
            <a:fillRect/>
          </a:stretch>
        </p:blipFill>
        <p:spPr bwMode="auto">
          <a:xfrm>
            <a:off x="5724128" y="548680"/>
            <a:ext cx="3310096" cy="2664296"/>
          </a:xfrm>
          <a:prstGeom prst="rect">
            <a:avLst/>
          </a:prstGeom>
          <a:ln>
            <a:noFill/>
          </a:ln>
        </p:spPr>
      </p:pic>
      <p:sp>
        <p:nvSpPr>
          <p:cNvPr id="6" name="Title 1"/>
          <p:cNvSpPr txBox="1"/>
          <p:nvPr/>
        </p:nvSpPr>
        <p:spPr>
          <a:xfrm>
            <a:off x="395536" y="3895328"/>
            <a:ext cx="3528392" cy="469776"/>
          </a:xfrm>
          <a:prstGeom prst="rect">
            <a:avLst/>
          </a:prstGeom>
        </p:spPr>
        <p:txBody>
          <a:bodyPr vert="horz" anchor="b">
            <a:normAutofit fontScale="925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id-ID" sz="2800" i="1" dirty="0" smtClean="0">
                <a:solidFill>
                  <a:srgbClr val="5C92B5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doni MT Black" panose="02070A03080606020203" pitchFamily="18" charset="0"/>
              </a:rPr>
              <a:t>( Pertemuan 6 )</a:t>
            </a:r>
            <a:endParaRPr lang="id-ID" sz="2700" i="1" dirty="0">
              <a:solidFill>
                <a:srgbClr val="5C92B5">
                  <a:lumMod val="7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doni MT Black" panose="02070A03080606020203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7921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d-ID" dirty="0">
                <a:solidFill>
                  <a:schemeClr val="tx2">
                    <a:satMod val="130000"/>
                  </a:schemeClr>
                </a:solidFill>
              </a:rPr>
              <a:t>JENIS </a:t>
            </a: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>ANGKA </a:t>
            </a:r>
            <a:r>
              <a:rPr lang="en-US" dirty="0">
                <a:solidFill>
                  <a:schemeClr val="tx2">
                    <a:satMod val="130000"/>
                  </a:schemeClr>
                </a:solidFill>
              </a:rPr>
              <a:t>INDEKS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100" y="1066800"/>
            <a:ext cx="7499350" cy="5334000"/>
          </a:xfrm>
        </p:spPr>
        <p:txBody>
          <a:bodyPr>
            <a:normAutofit fontScale="77500" lnSpcReduction="20000"/>
          </a:bodyPr>
          <a:lstStyle/>
          <a:p>
            <a:pPr marL="342900" indent="-342900" eaLnBrk="1" fontAlgn="auto" hangingPunct="1">
              <a:spcAft>
                <a:spcPts val="0"/>
              </a:spcAft>
              <a:buFont typeface="Wingdings 2" panose="05020102010507070707"/>
              <a:buChar char=""/>
              <a:defRPr/>
            </a:pPr>
            <a:r>
              <a:rPr lang="id-ID" sz="2500" b="1" dirty="0" smtClean="0"/>
              <a:t>Berdasarkan</a:t>
            </a:r>
            <a:r>
              <a:rPr lang="id-ID" sz="2500" b="1" dirty="0" smtClean="0">
                <a:solidFill>
                  <a:srgbClr val="FF0000"/>
                </a:solidFill>
              </a:rPr>
              <a:t> </a:t>
            </a:r>
            <a:r>
              <a:rPr lang="en-US" sz="2500" b="1" dirty="0" smtClean="0">
                <a:solidFill>
                  <a:srgbClr val="FF0000"/>
                </a:solidFill>
              </a:rPr>
              <a:t>Cara </a:t>
            </a:r>
            <a:r>
              <a:rPr lang="en-US" sz="2500" b="1" dirty="0" err="1" smtClean="0">
                <a:solidFill>
                  <a:srgbClr val="FF0000"/>
                </a:solidFill>
              </a:rPr>
              <a:t>Penentuan</a:t>
            </a:r>
            <a:endParaRPr lang="en-US" sz="2500" b="1" dirty="0">
              <a:solidFill>
                <a:srgbClr val="FF0000"/>
              </a:solidFill>
            </a:endParaRPr>
          </a:p>
          <a:p>
            <a:pPr marL="615950" lvl="1" indent="-274955" eaLnBrk="1" fontAlgn="auto" hangingPunct="1">
              <a:spcAft>
                <a:spcPts val="0"/>
              </a:spcAft>
              <a:buFontTx/>
              <a:buAutoNum type="arabicPeriod"/>
              <a:defRPr/>
            </a:pPr>
            <a:r>
              <a:rPr lang="en-US" sz="2500" b="1" dirty="0" err="1">
                <a:solidFill>
                  <a:schemeClr val="accent1"/>
                </a:solidFill>
              </a:rPr>
              <a:t>Indeks</a:t>
            </a:r>
            <a:r>
              <a:rPr lang="en-US" sz="2500" b="1" dirty="0">
                <a:solidFill>
                  <a:schemeClr val="accent1"/>
                </a:solidFill>
              </a:rPr>
              <a:t> </a:t>
            </a:r>
            <a:r>
              <a:rPr lang="en-US" sz="2500" b="1" dirty="0" err="1">
                <a:solidFill>
                  <a:schemeClr val="accent1"/>
                </a:solidFill>
              </a:rPr>
              <a:t>Tidak</a:t>
            </a:r>
            <a:r>
              <a:rPr lang="en-US" sz="2500" b="1" dirty="0">
                <a:solidFill>
                  <a:schemeClr val="accent1"/>
                </a:solidFill>
              </a:rPr>
              <a:t> </a:t>
            </a:r>
            <a:r>
              <a:rPr lang="en-US" sz="2500" b="1" dirty="0" err="1" smtClean="0">
                <a:solidFill>
                  <a:schemeClr val="accent1"/>
                </a:solidFill>
              </a:rPr>
              <a:t>Tertimbang</a:t>
            </a:r>
            <a:r>
              <a:rPr lang="id-ID" sz="2500" b="1" dirty="0" smtClean="0">
                <a:solidFill>
                  <a:schemeClr val="accent1"/>
                </a:solidFill>
              </a:rPr>
              <a:t> </a:t>
            </a:r>
            <a:r>
              <a:rPr lang="en-US" altLang="en-US" sz="2000" dirty="0"/>
              <a:t>(</a:t>
            </a:r>
            <a:r>
              <a:rPr lang="en-US" altLang="en-US" sz="2000" dirty="0" err="1"/>
              <a:t>Unweighted</a:t>
            </a:r>
            <a:r>
              <a:rPr lang="en-US" altLang="en-US" sz="2000" dirty="0"/>
              <a:t> index)</a:t>
            </a:r>
            <a:endParaRPr lang="en-US" sz="2500" b="1" dirty="0">
              <a:solidFill>
                <a:schemeClr val="accent1"/>
              </a:solidFill>
            </a:endParaRPr>
          </a:p>
          <a:p>
            <a:pPr marL="615950" lvl="1" indent="-274955" algn="just" eaLnBrk="1" fontAlgn="auto" hangingPunct="1">
              <a:spcAft>
                <a:spcPts val="0"/>
              </a:spcAft>
              <a:buFont typeface="Verdana" panose="020B0604030504040204"/>
              <a:buNone/>
              <a:defRPr/>
            </a:pPr>
            <a:r>
              <a:rPr lang="en-US" sz="2500" dirty="0"/>
              <a:t>	</a:t>
            </a:r>
            <a:r>
              <a:rPr lang="en-US" sz="2500" dirty="0" err="1"/>
              <a:t>Indeks</a:t>
            </a:r>
            <a:r>
              <a:rPr lang="en-US" sz="2500" dirty="0"/>
              <a:t> </a:t>
            </a:r>
            <a:r>
              <a:rPr lang="en-US" sz="2500" dirty="0" err="1"/>
              <a:t>tidak</a:t>
            </a:r>
            <a:r>
              <a:rPr lang="en-US" sz="2500" dirty="0"/>
              <a:t> </a:t>
            </a:r>
            <a:r>
              <a:rPr lang="en-US" sz="2500" dirty="0" err="1"/>
              <a:t>berimbang</a:t>
            </a:r>
            <a:r>
              <a:rPr lang="en-US" sz="2500" dirty="0"/>
              <a:t> </a:t>
            </a:r>
            <a:r>
              <a:rPr lang="en-US" sz="2500" dirty="0" err="1"/>
              <a:t>dalam</a:t>
            </a:r>
            <a:r>
              <a:rPr lang="en-US" sz="2500" dirty="0"/>
              <a:t> </a:t>
            </a:r>
            <a:r>
              <a:rPr lang="en-US" sz="2500" dirty="0" err="1"/>
              <a:t>pembuatannya</a:t>
            </a:r>
            <a:r>
              <a:rPr lang="en-US" sz="2500" dirty="0"/>
              <a:t> </a:t>
            </a:r>
            <a:r>
              <a:rPr lang="en-US" sz="2500" dirty="0" err="1"/>
              <a:t>tidak</a:t>
            </a:r>
            <a:r>
              <a:rPr lang="en-US" sz="2500" dirty="0"/>
              <a:t> </a:t>
            </a:r>
            <a:r>
              <a:rPr lang="en-US" sz="2500" dirty="0" err="1"/>
              <a:t>memasukkan</a:t>
            </a:r>
            <a:r>
              <a:rPr lang="en-US" sz="2500" dirty="0"/>
              <a:t> </a:t>
            </a:r>
            <a:r>
              <a:rPr lang="en-US" sz="2500" dirty="0" err="1"/>
              <a:t>faktor</a:t>
            </a:r>
            <a:r>
              <a:rPr lang="en-US" sz="2500" dirty="0"/>
              <a:t> yang </a:t>
            </a:r>
            <a:r>
              <a:rPr lang="en-US" sz="2500" dirty="0" err="1"/>
              <a:t>mempengaruhi</a:t>
            </a:r>
            <a:r>
              <a:rPr lang="en-US" sz="2500" dirty="0"/>
              <a:t> </a:t>
            </a:r>
            <a:r>
              <a:rPr lang="en-US" sz="2500" dirty="0" err="1"/>
              <a:t>naik-turunnya</a:t>
            </a:r>
            <a:r>
              <a:rPr lang="en-US" sz="2500" dirty="0"/>
              <a:t> </a:t>
            </a:r>
            <a:r>
              <a:rPr lang="en-US" sz="2500" dirty="0" err="1"/>
              <a:t>angka</a:t>
            </a:r>
            <a:r>
              <a:rPr lang="en-US" sz="2500" dirty="0"/>
              <a:t> </a:t>
            </a:r>
            <a:r>
              <a:rPr lang="en-US" sz="2500" dirty="0" err="1"/>
              <a:t>indeks</a:t>
            </a:r>
            <a:endParaRPr lang="en-US" sz="2500" dirty="0"/>
          </a:p>
          <a:p>
            <a:pPr marL="930910" lvl="2" indent="-34290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en-US" sz="2500" dirty="0" err="1"/>
              <a:t>Metode</a:t>
            </a:r>
            <a:r>
              <a:rPr lang="en-US" sz="2500" dirty="0"/>
              <a:t> </a:t>
            </a:r>
            <a:r>
              <a:rPr lang="en-US" sz="2500" dirty="0" err="1"/>
              <a:t>Angka</a:t>
            </a:r>
            <a:r>
              <a:rPr lang="en-US" sz="2500" dirty="0"/>
              <a:t> </a:t>
            </a:r>
            <a:r>
              <a:rPr lang="en-US" sz="2500" dirty="0" err="1"/>
              <a:t>Relatif</a:t>
            </a:r>
            <a:endParaRPr lang="en-US" sz="2500" dirty="0"/>
          </a:p>
          <a:p>
            <a:pPr marL="930910" lvl="2" indent="-34290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en-US" sz="2500" dirty="0" err="1"/>
              <a:t>Metode</a:t>
            </a:r>
            <a:r>
              <a:rPr lang="en-US" sz="2500" dirty="0"/>
              <a:t> </a:t>
            </a:r>
            <a:r>
              <a:rPr lang="en-US" sz="2500" dirty="0" err="1"/>
              <a:t>Agregat</a:t>
            </a:r>
            <a:endParaRPr lang="en-US" sz="2500" dirty="0"/>
          </a:p>
          <a:p>
            <a:pPr marL="930910" lvl="2" indent="-34290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en-US" sz="2500" dirty="0" err="1"/>
              <a:t>Metode</a:t>
            </a:r>
            <a:r>
              <a:rPr lang="en-US" sz="2500" dirty="0"/>
              <a:t> Rata-Rata </a:t>
            </a:r>
            <a:r>
              <a:rPr lang="en-US" sz="2500" dirty="0" err="1"/>
              <a:t>Relatif</a:t>
            </a:r>
            <a:endParaRPr lang="en-US" sz="2500" dirty="0"/>
          </a:p>
          <a:p>
            <a:pPr marL="930910" lvl="2" indent="-342900" eaLnBrk="1" fontAlgn="auto" hangingPunct="1">
              <a:spcAft>
                <a:spcPts val="0"/>
              </a:spcAft>
              <a:buFont typeface="Wingdings 2" panose="05020102010507070707"/>
              <a:buNone/>
              <a:defRPr/>
            </a:pPr>
            <a:endParaRPr lang="en-US" sz="2500" dirty="0"/>
          </a:p>
          <a:p>
            <a:pPr marL="615950" lvl="1" indent="-274955" eaLnBrk="1" fontAlgn="auto" hangingPunct="1">
              <a:spcAft>
                <a:spcPts val="0"/>
              </a:spcAft>
              <a:buFont typeface="+mj-lt"/>
              <a:buAutoNum type="arabicPeriod" startAt="2"/>
              <a:defRPr/>
            </a:pPr>
            <a:r>
              <a:rPr lang="en-US" sz="2500" b="1" dirty="0" err="1">
                <a:solidFill>
                  <a:schemeClr val="accent1"/>
                </a:solidFill>
              </a:rPr>
              <a:t>Indeks</a:t>
            </a:r>
            <a:r>
              <a:rPr lang="en-US" sz="2500" b="1" dirty="0">
                <a:solidFill>
                  <a:schemeClr val="accent1"/>
                </a:solidFill>
              </a:rPr>
              <a:t> </a:t>
            </a:r>
            <a:r>
              <a:rPr lang="en-US" sz="2500" b="1" dirty="0" err="1" smtClean="0">
                <a:solidFill>
                  <a:schemeClr val="accent1"/>
                </a:solidFill>
              </a:rPr>
              <a:t>Tertimbang</a:t>
            </a:r>
            <a:r>
              <a:rPr lang="id-ID" sz="2500" b="1" dirty="0" smtClean="0">
                <a:solidFill>
                  <a:schemeClr val="accent1"/>
                </a:solidFill>
              </a:rPr>
              <a:t> </a:t>
            </a:r>
            <a:r>
              <a:rPr lang="en-US" altLang="en-US" sz="2000" dirty="0"/>
              <a:t>(Weighted index)</a:t>
            </a:r>
            <a:endParaRPr lang="en-US" sz="2500" b="1" dirty="0">
              <a:solidFill>
                <a:schemeClr val="accent1"/>
              </a:solidFill>
            </a:endParaRPr>
          </a:p>
          <a:p>
            <a:pPr marL="615950" lvl="1" indent="-274955" algn="just" eaLnBrk="1" fontAlgn="auto" hangingPunct="1">
              <a:spcAft>
                <a:spcPts val="0"/>
              </a:spcAft>
              <a:buFont typeface="Verdana" panose="020B0604030504040204"/>
              <a:buNone/>
              <a:defRPr/>
            </a:pPr>
            <a:r>
              <a:rPr lang="en-US" sz="2500" dirty="0"/>
              <a:t>	</a:t>
            </a:r>
            <a:r>
              <a:rPr lang="en-US" sz="2500" dirty="0" err="1"/>
              <a:t>Indeks</a:t>
            </a:r>
            <a:r>
              <a:rPr lang="en-US" sz="2500" dirty="0"/>
              <a:t> </a:t>
            </a:r>
            <a:r>
              <a:rPr lang="en-US" sz="2500" dirty="0" err="1"/>
              <a:t>tertimbang</a:t>
            </a:r>
            <a:r>
              <a:rPr lang="en-US" sz="2500" dirty="0"/>
              <a:t> </a:t>
            </a:r>
            <a:r>
              <a:rPr lang="en-US" sz="2500" dirty="0" err="1"/>
              <a:t>memasukkan</a:t>
            </a:r>
            <a:r>
              <a:rPr lang="en-US" sz="2500" dirty="0"/>
              <a:t> </a:t>
            </a:r>
            <a:r>
              <a:rPr lang="en-US" sz="2500" dirty="0" err="1"/>
              <a:t>faktor</a:t>
            </a:r>
            <a:r>
              <a:rPr lang="en-US" sz="2500" dirty="0"/>
              <a:t> yang </a:t>
            </a:r>
            <a:r>
              <a:rPr lang="en-US" sz="2500" dirty="0" err="1"/>
              <a:t>mempengaruhi</a:t>
            </a:r>
            <a:r>
              <a:rPr lang="en-US" sz="2500" dirty="0"/>
              <a:t> </a:t>
            </a:r>
            <a:r>
              <a:rPr lang="en-US" sz="2500" dirty="0" err="1"/>
              <a:t>naik-turunnya</a:t>
            </a:r>
            <a:r>
              <a:rPr lang="en-US" sz="2500" dirty="0"/>
              <a:t> </a:t>
            </a:r>
            <a:r>
              <a:rPr lang="en-US" sz="2500" dirty="0" err="1"/>
              <a:t>angka</a:t>
            </a:r>
            <a:r>
              <a:rPr lang="en-US" sz="2500" dirty="0"/>
              <a:t> </a:t>
            </a:r>
            <a:r>
              <a:rPr lang="en-US" sz="2500" dirty="0" err="1"/>
              <a:t>indeks</a:t>
            </a:r>
            <a:endParaRPr lang="en-US" sz="2500" dirty="0"/>
          </a:p>
          <a:p>
            <a:pPr marL="930910" lvl="2" indent="-342900" algn="just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en-US" sz="2500" dirty="0" err="1"/>
              <a:t>Metode</a:t>
            </a:r>
            <a:r>
              <a:rPr lang="en-US" sz="2500" dirty="0"/>
              <a:t> </a:t>
            </a:r>
            <a:r>
              <a:rPr lang="en-US" sz="2500" dirty="0" err="1"/>
              <a:t>Agregat</a:t>
            </a:r>
            <a:r>
              <a:rPr lang="en-US" sz="2500" dirty="0"/>
              <a:t> </a:t>
            </a:r>
            <a:r>
              <a:rPr lang="en-US" sz="2500" dirty="0" err="1"/>
              <a:t>Sederhana</a:t>
            </a:r>
            <a:r>
              <a:rPr lang="en-US" sz="2500" dirty="0"/>
              <a:t> </a:t>
            </a:r>
            <a:r>
              <a:rPr lang="en-US" sz="2500" dirty="0" err="1"/>
              <a:t>Tertimbang</a:t>
            </a:r>
            <a:endParaRPr lang="en-US" sz="2500" dirty="0"/>
          </a:p>
          <a:p>
            <a:pPr marL="930910" lvl="2" indent="-342900" algn="just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en-US" sz="2500" dirty="0" err="1"/>
              <a:t>Metode</a:t>
            </a:r>
            <a:r>
              <a:rPr lang="en-US" sz="2500" dirty="0"/>
              <a:t> </a:t>
            </a:r>
            <a:r>
              <a:rPr lang="en-US" sz="2500" dirty="0" err="1"/>
              <a:t>Laspeyres</a:t>
            </a:r>
            <a:endParaRPr lang="en-US" sz="2500" dirty="0"/>
          </a:p>
          <a:p>
            <a:pPr marL="930910" lvl="2" indent="-342900" algn="just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en-US" sz="2500" dirty="0" err="1"/>
              <a:t>Metode</a:t>
            </a:r>
            <a:r>
              <a:rPr lang="en-US" sz="2500" dirty="0"/>
              <a:t> </a:t>
            </a:r>
            <a:r>
              <a:rPr lang="en-US" sz="2500" dirty="0" err="1"/>
              <a:t>Paasche</a:t>
            </a:r>
            <a:endParaRPr lang="en-US" sz="2500" dirty="0"/>
          </a:p>
          <a:p>
            <a:pPr marL="930910" lvl="2" indent="-342900" algn="just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en-US" sz="2500" dirty="0" err="1"/>
              <a:t>Metode</a:t>
            </a:r>
            <a:r>
              <a:rPr lang="en-US" sz="2500" dirty="0"/>
              <a:t> </a:t>
            </a:r>
            <a:r>
              <a:rPr lang="en-US" sz="2500" dirty="0" err="1"/>
              <a:t>Drobisch</a:t>
            </a:r>
            <a:endParaRPr lang="en-US" sz="2500" dirty="0"/>
          </a:p>
          <a:p>
            <a:pPr marL="930910" lvl="2" indent="-342900" algn="just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en-US" sz="2500" dirty="0" err="1"/>
              <a:t>Metode</a:t>
            </a:r>
            <a:r>
              <a:rPr lang="en-US" sz="2500" dirty="0"/>
              <a:t> Irving Fisher</a:t>
            </a:r>
          </a:p>
          <a:p>
            <a:pPr marL="930910" lvl="2" indent="-342900" algn="just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en-US" sz="2500" dirty="0" err="1"/>
              <a:t>Metode</a:t>
            </a:r>
            <a:r>
              <a:rPr lang="en-US" sz="2500" dirty="0"/>
              <a:t> Marshall – </a:t>
            </a:r>
            <a:r>
              <a:rPr lang="en-US" sz="2500" dirty="0" err="1"/>
              <a:t>Edgeworth</a:t>
            </a:r>
            <a:endParaRPr lang="en-US" sz="2500" dirty="0"/>
          </a:p>
          <a:p>
            <a:pPr marL="930910" lvl="2" indent="-342900" algn="just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en-US" sz="2500" dirty="0" err="1"/>
              <a:t>Metode</a:t>
            </a:r>
            <a:r>
              <a:rPr lang="en-US" sz="2500" dirty="0"/>
              <a:t> Walsh</a:t>
            </a:r>
          </a:p>
          <a:p>
            <a:pPr marL="365760" indent="-283210" eaLnBrk="1" fontAlgn="auto" hangingPunct="1">
              <a:spcAft>
                <a:spcPts val="0"/>
              </a:spcAft>
              <a:buFont typeface="Wingdings 2" panose="05020102010507070707"/>
              <a:buChar char=""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C0FAB8EB-5CCD-4C30-A2FC-57329047857B}" type="slidenum">
              <a:rPr lang="en-US" altLang="en-US">
                <a:solidFill>
                  <a:srgbClr val="8DAECB"/>
                </a:solidFill>
                <a:latin typeface="Gill Sans MT" panose="020B0502020104020203" pitchFamily="34" charset="0"/>
              </a:rPr>
              <a:t>10</a:t>
            </a:fld>
            <a:endParaRPr lang="en-US" altLang="en-US">
              <a:solidFill>
                <a:srgbClr val="8DAECB"/>
              </a:solidFill>
              <a:latin typeface="Gill Sans MT" panose="020B0502020104020203" pitchFamily="34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385275" y="6474768"/>
            <a:ext cx="1710725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nn-NO" sz="900" dirty="0">
                <a:solidFill>
                  <a:prstClr val="black"/>
                </a:solidFill>
                <a:latin typeface="Arial Black" panose="020B0A04020102020204" pitchFamily="34" charset="0"/>
              </a:rPr>
              <a:t>By : BIDA SARI,  SP, MSi</a:t>
            </a:r>
            <a:endParaRPr lang="en-US" sz="900" dirty="0">
              <a:solidFill>
                <a:prstClr val="black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400" dirty="0">
                <a:solidFill>
                  <a:schemeClr val="tx2">
                    <a:satMod val="130000"/>
                  </a:schemeClr>
                </a:solidFill>
              </a:rPr>
              <a:t>INDEKS HARGA RELATIF SEDERHANA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>
          <a:xfrm>
            <a:off x="1295400" y="1447800"/>
            <a:ext cx="7639050" cy="4800600"/>
          </a:xfrm>
        </p:spPr>
        <p:txBody>
          <a:bodyPr/>
          <a:lstStyle/>
          <a:p>
            <a:pPr algn="just" eaLnBrk="1" hangingPunct="1"/>
            <a:r>
              <a:rPr lang="en-US" altLang="en-US" sz="3000" b="1" dirty="0" err="1">
                <a:solidFill>
                  <a:srgbClr val="FF0000"/>
                </a:solidFill>
              </a:rPr>
              <a:t>Konsep</a:t>
            </a:r>
            <a:endParaRPr lang="en-US" altLang="en-US" sz="3000" b="1" dirty="0">
              <a:solidFill>
                <a:srgbClr val="FF0000"/>
              </a:solidFill>
            </a:endParaRPr>
          </a:p>
          <a:p>
            <a:pPr algn="just" eaLnBrk="1" hangingPunct="1">
              <a:buFont typeface="Wingdings 2" panose="05020102010507070707" pitchFamily="18" charset="2"/>
              <a:buNone/>
            </a:pPr>
            <a:r>
              <a:rPr lang="en-US" altLang="en-US" sz="3000" b="1" dirty="0"/>
              <a:t>	</a:t>
            </a:r>
            <a:r>
              <a:rPr lang="en-US" altLang="en-US" sz="3000" b="1" dirty="0" err="1"/>
              <a:t>Indeks</a:t>
            </a:r>
            <a:r>
              <a:rPr lang="en-US" altLang="en-US" sz="3000" b="1" dirty="0"/>
              <a:t> </a:t>
            </a:r>
            <a:r>
              <a:rPr lang="en-US" altLang="en-US" sz="3000" b="1" dirty="0" err="1"/>
              <a:t>harga</a:t>
            </a:r>
            <a:r>
              <a:rPr lang="en-US" altLang="en-US" sz="3000" b="1" dirty="0"/>
              <a:t> </a:t>
            </a:r>
            <a:r>
              <a:rPr lang="en-US" altLang="en-US" sz="3000" b="1" dirty="0" err="1"/>
              <a:t>relatif</a:t>
            </a:r>
            <a:r>
              <a:rPr lang="en-US" altLang="en-US" sz="3000" b="1" dirty="0"/>
              <a:t> </a:t>
            </a:r>
            <a:r>
              <a:rPr lang="en-US" altLang="en-US" sz="3000" b="1" dirty="0" err="1"/>
              <a:t>sederhana</a:t>
            </a:r>
            <a:r>
              <a:rPr lang="en-US" altLang="en-US" sz="3000" dirty="0"/>
              <a:t> (</a:t>
            </a:r>
            <a:r>
              <a:rPr lang="en-US" altLang="en-US" sz="3000" i="1" dirty="0"/>
              <a:t>simple relative price index</a:t>
            </a:r>
            <a:r>
              <a:rPr lang="en-US" altLang="en-US" sz="3000" dirty="0"/>
              <a:t>)</a:t>
            </a:r>
            <a:r>
              <a:rPr lang="id-ID" altLang="en-US" sz="3000" dirty="0"/>
              <a:t> atau </a:t>
            </a:r>
            <a:r>
              <a:rPr lang="id-ID" altLang="en-US" sz="3000" i="1" dirty="0"/>
              <a:t>unweighted index</a:t>
            </a:r>
            <a:r>
              <a:rPr lang="en-US" altLang="en-US" sz="3000" dirty="0"/>
              <a:t> </a:t>
            </a:r>
            <a:r>
              <a:rPr lang="en-US" altLang="en-US" sz="3000" dirty="0" err="1"/>
              <a:t>ialah</a:t>
            </a:r>
            <a:r>
              <a:rPr lang="en-US" altLang="en-US" sz="3000" dirty="0"/>
              <a:t> </a:t>
            </a:r>
            <a:r>
              <a:rPr lang="en-US" altLang="en-US" sz="3000" dirty="0" err="1"/>
              <a:t>indeks</a:t>
            </a:r>
            <a:r>
              <a:rPr lang="en-US" altLang="en-US" sz="3000" dirty="0"/>
              <a:t> yang </a:t>
            </a:r>
            <a:r>
              <a:rPr lang="en-US" altLang="en-US" sz="3000" dirty="0" err="1"/>
              <a:t>terdiri</a:t>
            </a:r>
            <a:r>
              <a:rPr lang="en-US" altLang="en-US" sz="3000" dirty="0"/>
              <a:t> </a:t>
            </a:r>
            <a:r>
              <a:rPr lang="en-US" altLang="en-US" sz="3000" dirty="0" err="1"/>
              <a:t>dari</a:t>
            </a:r>
            <a:r>
              <a:rPr lang="en-US" altLang="en-US" sz="3000" dirty="0"/>
              <a:t> </a:t>
            </a:r>
            <a:r>
              <a:rPr lang="en-US" altLang="en-US" sz="3000" dirty="0" err="1"/>
              <a:t>satu</a:t>
            </a:r>
            <a:r>
              <a:rPr lang="en-US" altLang="en-US" sz="3000" dirty="0"/>
              <a:t> </a:t>
            </a:r>
            <a:r>
              <a:rPr lang="en-US" altLang="en-US" sz="3000" dirty="0" err="1"/>
              <a:t>macam</a:t>
            </a:r>
            <a:r>
              <a:rPr lang="en-US" altLang="en-US" sz="3000" dirty="0"/>
              <a:t> </a:t>
            </a:r>
            <a:r>
              <a:rPr lang="en-US" altLang="en-US" sz="3000" dirty="0" err="1"/>
              <a:t>barang</a:t>
            </a:r>
            <a:r>
              <a:rPr lang="en-US" altLang="en-US" sz="3000" dirty="0"/>
              <a:t> </a:t>
            </a:r>
            <a:r>
              <a:rPr lang="en-US" altLang="en-US" sz="3000" dirty="0" err="1"/>
              <a:t>saja</a:t>
            </a:r>
            <a:r>
              <a:rPr lang="en-US" altLang="en-US" sz="3000" dirty="0"/>
              <a:t>, </a:t>
            </a:r>
            <a:r>
              <a:rPr lang="id-ID" altLang="en-US" sz="3000" dirty="0"/>
              <a:t>tanpa memperhitungkan bobot setiap barang/jasa, </a:t>
            </a:r>
            <a:r>
              <a:rPr lang="en-US" altLang="en-US" sz="3000" dirty="0" err="1"/>
              <a:t>baik</a:t>
            </a:r>
            <a:r>
              <a:rPr lang="en-US" altLang="en-US" sz="3000" dirty="0"/>
              <a:t> </a:t>
            </a:r>
            <a:r>
              <a:rPr lang="en-US" altLang="en-US" sz="3000" dirty="0" err="1"/>
              <a:t>untuk</a:t>
            </a:r>
            <a:r>
              <a:rPr lang="en-US" altLang="en-US" sz="3000" dirty="0"/>
              <a:t> </a:t>
            </a:r>
            <a:r>
              <a:rPr lang="en-US" altLang="en-US" sz="3000" dirty="0" err="1"/>
              <a:t>indeks</a:t>
            </a:r>
            <a:r>
              <a:rPr lang="en-US" altLang="en-US" sz="3000" dirty="0"/>
              <a:t> </a:t>
            </a:r>
            <a:r>
              <a:rPr lang="en-US" altLang="en-US" sz="3000" dirty="0" err="1"/>
              <a:t>produksi</a:t>
            </a:r>
            <a:r>
              <a:rPr lang="en-US" altLang="en-US" sz="3000" dirty="0"/>
              <a:t> </a:t>
            </a:r>
            <a:r>
              <a:rPr lang="en-US" altLang="en-US" sz="3000" dirty="0" err="1"/>
              <a:t>maupun</a:t>
            </a:r>
            <a:r>
              <a:rPr lang="en-US" altLang="en-US" sz="3000" dirty="0"/>
              <a:t> </a:t>
            </a:r>
            <a:r>
              <a:rPr lang="en-US" altLang="en-US" sz="3000" dirty="0" err="1"/>
              <a:t>indeks</a:t>
            </a:r>
            <a:r>
              <a:rPr lang="en-US" altLang="en-US" sz="3000" dirty="0"/>
              <a:t> </a:t>
            </a:r>
            <a:r>
              <a:rPr lang="en-US" altLang="en-US" sz="3000" dirty="0" err="1"/>
              <a:t>harga</a:t>
            </a:r>
            <a:r>
              <a:rPr lang="en-US" altLang="en-US" sz="3000" dirty="0"/>
              <a:t> (</a:t>
            </a:r>
            <a:r>
              <a:rPr lang="en-US" altLang="en-US" sz="3000" dirty="0" err="1"/>
              <a:t>misalnya</a:t>
            </a:r>
            <a:r>
              <a:rPr lang="en-US" altLang="en-US" sz="3000" dirty="0"/>
              <a:t> </a:t>
            </a:r>
            <a:r>
              <a:rPr lang="en-US" altLang="en-US" sz="3000" dirty="0" err="1"/>
              <a:t>indeks</a:t>
            </a:r>
            <a:r>
              <a:rPr lang="en-US" altLang="en-US" sz="3000" dirty="0"/>
              <a:t> </a:t>
            </a:r>
            <a:r>
              <a:rPr lang="en-US" altLang="en-US" sz="3000" dirty="0" err="1"/>
              <a:t>produksi</a:t>
            </a:r>
            <a:r>
              <a:rPr lang="en-US" altLang="en-US" sz="3000" dirty="0"/>
              <a:t> </a:t>
            </a:r>
            <a:r>
              <a:rPr lang="en-US" altLang="en-US" sz="3000" dirty="0" err="1"/>
              <a:t>beras</a:t>
            </a:r>
            <a:r>
              <a:rPr lang="en-US" altLang="en-US" sz="3000" dirty="0"/>
              <a:t>, </a:t>
            </a:r>
            <a:r>
              <a:rPr lang="en-US" altLang="en-US" sz="3000" dirty="0" err="1"/>
              <a:t>indeks</a:t>
            </a:r>
            <a:r>
              <a:rPr lang="en-US" altLang="en-US" sz="3000" dirty="0"/>
              <a:t> </a:t>
            </a:r>
            <a:r>
              <a:rPr lang="en-US" altLang="en-US" sz="3000" dirty="0" err="1"/>
              <a:t>produksi</a:t>
            </a:r>
            <a:r>
              <a:rPr lang="en-US" altLang="en-US" sz="3000" dirty="0"/>
              <a:t> </a:t>
            </a:r>
            <a:r>
              <a:rPr lang="en-US" altLang="en-US" sz="3000" dirty="0" err="1"/>
              <a:t>karet</a:t>
            </a:r>
            <a:r>
              <a:rPr lang="en-US" altLang="en-US" sz="3000" dirty="0"/>
              <a:t>, </a:t>
            </a:r>
            <a:r>
              <a:rPr lang="en-US" altLang="en-US" sz="3000" dirty="0" err="1"/>
              <a:t>indeks</a:t>
            </a:r>
            <a:r>
              <a:rPr lang="en-US" altLang="en-US" sz="3000" dirty="0"/>
              <a:t> </a:t>
            </a:r>
            <a:r>
              <a:rPr lang="en-US" altLang="en-US" sz="3000" dirty="0" err="1"/>
              <a:t>produksi</a:t>
            </a:r>
            <a:r>
              <a:rPr lang="en-US" altLang="en-US" sz="3000" dirty="0"/>
              <a:t> </a:t>
            </a:r>
            <a:r>
              <a:rPr lang="en-US" altLang="en-US" sz="3000" dirty="0" err="1"/>
              <a:t>ikan</a:t>
            </a:r>
            <a:r>
              <a:rPr lang="en-US" altLang="en-US" sz="3000" dirty="0"/>
              <a:t>, </a:t>
            </a:r>
            <a:r>
              <a:rPr lang="en-US" altLang="en-US" sz="3000" dirty="0" err="1"/>
              <a:t>indeks</a:t>
            </a:r>
            <a:r>
              <a:rPr lang="en-US" altLang="en-US" sz="3000" dirty="0"/>
              <a:t> </a:t>
            </a:r>
            <a:r>
              <a:rPr lang="en-US" altLang="en-US" sz="3000" dirty="0" err="1"/>
              <a:t>harga</a:t>
            </a:r>
            <a:r>
              <a:rPr lang="en-US" altLang="en-US" sz="3000" dirty="0"/>
              <a:t> </a:t>
            </a:r>
            <a:r>
              <a:rPr lang="en-US" altLang="en-US" sz="3000" dirty="0" err="1"/>
              <a:t>beras</a:t>
            </a:r>
            <a:r>
              <a:rPr lang="en-US" altLang="en-US" sz="3000" dirty="0"/>
              <a:t>, </a:t>
            </a:r>
            <a:r>
              <a:rPr lang="en-US" altLang="en-US" sz="3000" dirty="0" err="1"/>
              <a:t>indeks</a:t>
            </a:r>
            <a:r>
              <a:rPr lang="en-US" altLang="en-US" sz="3000" dirty="0"/>
              <a:t> </a:t>
            </a:r>
            <a:r>
              <a:rPr lang="en-US" altLang="en-US" sz="3000" dirty="0" err="1"/>
              <a:t>harga</a:t>
            </a:r>
            <a:r>
              <a:rPr lang="en-US" altLang="en-US" sz="3000" dirty="0"/>
              <a:t> </a:t>
            </a:r>
            <a:r>
              <a:rPr lang="en-US" altLang="en-US" sz="3000" dirty="0" err="1"/>
              <a:t>karet</a:t>
            </a:r>
            <a:r>
              <a:rPr lang="en-US" altLang="en-US" sz="3000" dirty="0"/>
              <a:t>, </a:t>
            </a:r>
            <a:r>
              <a:rPr lang="en-US" altLang="en-US" sz="3000" dirty="0" err="1"/>
              <a:t>indeks</a:t>
            </a:r>
            <a:r>
              <a:rPr lang="en-US" altLang="en-US" sz="3000" dirty="0"/>
              <a:t> </a:t>
            </a:r>
            <a:r>
              <a:rPr lang="en-US" altLang="en-US" sz="3000" dirty="0" err="1"/>
              <a:t>harga</a:t>
            </a:r>
            <a:r>
              <a:rPr lang="en-US" altLang="en-US" sz="3000" dirty="0"/>
              <a:t> </a:t>
            </a:r>
            <a:r>
              <a:rPr lang="en-US" altLang="en-US" sz="3000" dirty="0" err="1"/>
              <a:t>ikan</a:t>
            </a:r>
            <a:r>
              <a:rPr lang="en-US" altLang="en-US" sz="3000" dirty="0"/>
              <a:t>, </a:t>
            </a:r>
            <a:r>
              <a:rPr lang="en-US" altLang="en-US" sz="3000" dirty="0" err="1"/>
              <a:t>dsb</a:t>
            </a:r>
            <a:r>
              <a:rPr lang="en-US" altLang="en-US" sz="3000" dirty="0"/>
              <a:t>).</a:t>
            </a:r>
          </a:p>
          <a:p>
            <a:pPr eaLnBrk="1" hangingPunct="1"/>
            <a:endParaRPr lang="en-US" altLang="en-US" sz="3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AE522AEF-DDB0-4013-9830-D2867E32ADA6}" type="slidenum">
              <a:rPr lang="en-US" altLang="en-US">
                <a:solidFill>
                  <a:srgbClr val="8DAECB"/>
                </a:solidFill>
                <a:latin typeface="Gill Sans MT" panose="020B0502020104020203" pitchFamily="34" charset="0"/>
              </a:rPr>
              <a:t>11</a:t>
            </a:fld>
            <a:endParaRPr lang="en-US" altLang="en-US">
              <a:solidFill>
                <a:srgbClr val="8DAECB"/>
              </a:solidFill>
              <a:latin typeface="Gill Sans MT" panose="020B0502020104020203" pitchFamily="34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385275" y="6474768"/>
            <a:ext cx="1710725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nn-NO" sz="900" dirty="0">
                <a:solidFill>
                  <a:prstClr val="black"/>
                </a:solidFill>
                <a:latin typeface="Arial Black" panose="020B0A04020102020204" pitchFamily="34" charset="0"/>
              </a:rPr>
              <a:t>By : BIDA SARI,  SP, MSi</a:t>
            </a:r>
            <a:endParaRPr lang="en-US" sz="900" dirty="0">
              <a:solidFill>
                <a:prstClr val="black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400" dirty="0">
                <a:solidFill>
                  <a:schemeClr val="tx2">
                    <a:satMod val="130000"/>
                  </a:schemeClr>
                </a:solidFill>
              </a:rPr>
              <a:t>INDEKS HARGA RELATIF SEDERHANA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>
          <a:xfrm>
            <a:off x="1371600" y="1447800"/>
            <a:ext cx="7499350" cy="4800600"/>
          </a:xfrm>
        </p:spPr>
        <p:txBody>
          <a:bodyPr/>
          <a:lstStyle/>
          <a:p>
            <a:pPr marL="533400" indent="-533400" algn="just" eaLnBrk="1" hangingPunct="1">
              <a:spcAft>
                <a:spcPts val="600"/>
              </a:spcAft>
            </a:pPr>
            <a:r>
              <a:rPr lang="en-US" altLang="en-US" sz="2300" dirty="0" err="1"/>
              <a:t>Bermanfaat</a:t>
            </a:r>
            <a:r>
              <a:rPr lang="en-US" altLang="en-US" sz="2300" dirty="0"/>
              <a:t> </a:t>
            </a:r>
            <a:r>
              <a:rPr lang="en-US" altLang="en-US" sz="2300" dirty="0" err="1"/>
              <a:t>dalam</a:t>
            </a:r>
            <a:r>
              <a:rPr lang="en-US" altLang="en-US" sz="2300" dirty="0"/>
              <a:t> </a:t>
            </a:r>
            <a:r>
              <a:rPr lang="en-US" altLang="en-US" sz="2300" dirty="0" err="1"/>
              <a:t>memahami</a:t>
            </a:r>
            <a:r>
              <a:rPr lang="en-US" altLang="en-US" sz="2300" dirty="0"/>
              <a:t> </a:t>
            </a:r>
            <a:r>
              <a:rPr lang="en-US" altLang="en-US" sz="2300" dirty="0" err="1"/>
              <a:t>dan</a:t>
            </a:r>
            <a:r>
              <a:rPr lang="en-US" altLang="en-US" sz="2300" dirty="0"/>
              <a:t> </a:t>
            </a:r>
            <a:r>
              <a:rPr lang="en-US" altLang="en-US" sz="2300" dirty="0" err="1"/>
              <a:t>menginterpretasikan</a:t>
            </a:r>
            <a:r>
              <a:rPr lang="en-US" altLang="en-US" sz="2300" dirty="0"/>
              <a:t> </a:t>
            </a:r>
            <a:r>
              <a:rPr lang="en-US" altLang="en-US" sz="2300" dirty="0" err="1"/>
              <a:t>perubahan</a:t>
            </a:r>
            <a:r>
              <a:rPr lang="en-US" altLang="en-US" sz="2300" dirty="0"/>
              <a:t> </a:t>
            </a:r>
            <a:r>
              <a:rPr lang="en-US" altLang="en-US" sz="2300" dirty="0" err="1"/>
              <a:t>kondisi</a:t>
            </a:r>
            <a:r>
              <a:rPr lang="en-US" altLang="en-US" sz="2300" dirty="0"/>
              <a:t> </a:t>
            </a:r>
            <a:r>
              <a:rPr lang="en-US" altLang="en-US" sz="2300" dirty="0" err="1"/>
              <a:t>ekonomi</a:t>
            </a:r>
            <a:r>
              <a:rPr lang="en-US" altLang="en-US" sz="2300" dirty="0"/>
              <a:t> </a:t>
            </a:r>
            <a:r>
              <a:rPr lang="en-US" altLang="en-US" sz="2300" dirty="0" err="1"/>
              <a:t>dan</a:t>
            </a:r>
            <a:r>
              <a:rPr lang="en-US" altLang="en-US" sz="2300" dirty="0"/>
              <a:t> </a:t>
            </a:r>
            <a:r>
              <a:rPr lang="en-US" altLang="en-US" sz="2300" dirty="0" err="1"/>
              <a:t>bisnis</a:t>
            </a:r>
            <a:r>
              <a:rPr lang="en-US" altLang="en-US" sz="2300" dirty="0"/>
              <a:t> </a:t>
            </a:r>
            <a:r>
              <a:rPr lang="en-US" altLang="en-US" sz="2300" dirty="0" err="1"/>
              <a:t>dari</a:t>
            </a:r>
            <a:r>
              <a:rPr lang="en-US" altLang="en-US" sz="2300" dirty="0"/>
              <a:t> </a:t>
            </a:r>
            <a:r>
              <a:rPr lang="en-US" altLang="en-US" sz="2300" dirty="0" err="1"/>
              <a:t>waktu</a:t>
            </a:r>
            <a:r>
              <a:rPr lang="en-US" altLang="en-US" sz="2300" dirty="0"/>
              <a:t> </a:t>
            </a:r>
            <a:r>
              <a:rPr lang="en-US" altLang="en-US" sz="2300" dirty="0" err="1"/>
              <a:t>ke</a:t>
            </a:r>
            <a:r>
              <a:rPr lang="en-US" altLang="en-US" sz="2300" dirty="0"/>
              <a:t> </a:t>
            </a:r>
            <a:r>
              <a:rPr lang="en-US" altLang="en-US" sz="2300" dirty="0" err="1"/>
              <a:t>waktu</a:t>
            </a:r>
            <a:r>
              <a:rPr lang="en-US" altLang="en-US" sz="2300" dirty="0"/>
              <a:t>.</a:t>
            </a:r>
          </a:p>
          <a:p>
            <a:pPr marL="533400" indent="-533400" algn="just" eaLnBrk="1" hangingPunct="1">
              <a:spcAft>
                <a:spcPts val="600"/>
              </a:spcAft>
            </a:pPr>
            <a:r>
              <a:rPr lang="en-US" altLang="en-US" sz="2300" dirty="0" err="1" smtClean="0"/>
              <a:t>Harga</a:t>
            </a:r>
            <a:r>
              <a:rPr lang="en-US" altLang="en-US" sz="2300" dirty="0" smtClean="0"/>
              <a:t> </a:t>
            </a:r>
            <a:r>
              <a:rPr lang="en-US" altLang="en-US" sz="2300" dirty="0" err="1"/>
              <a:t>relatif</a:t>
            </a:r>
            <a:r>
              <a:rPr lang="en-US" altLang="en-US" sz="2300" dirty="0"/>
              <a:t> </a:t>
            </a:r>
            <a:r>
              <a:rPr lang="en-US" altLang="en-US" sz="2300" dirty="0" err="1"/>
              <a:t>menunjukkan</a:t>
            </a:r>
            <a:r>
              <a:rPr lang="en-US" altLang="en-US" sz="2300" dirty="0"/>
              <a:t> </a:t>
            </a:r>
            <a:r>
              <a:rPr lang="en-US" altLang="en-US" sz="2300" dirty="0" err="1"/>
              <a:t>bagaimana</a:t>
            </a:r>
            <a:r>
              <a:rPr lang="en-US" altLang="en-US" sz="2300" dirty="0"/>
              <a:t> </a:t>
            </a:r>
            <a:r>
              <a:rPr lang="en-US" altLang="en-US" sz="2300" dirty="0" err="1"/>
              <a:t>harga</a:t>
            </a:r>
            <a:r>
              <a:rPr lang="en-US" altLang="en-US" sz="2300" dirty="0"/>
              <a:t> per unit </a:t>
            </a:r>
            <a:r>
              <a:rPr lang="en-US" altLang="en-US" sz="2300" dirty="0" err="1"/>
              <a:t>untuk</a:t>
            </a:r>
            <a:r>
              <a:rPr lang="en-US" altLang="en-US" sz="2300" dirty="0"/>
              <a:t> </a:t>
            </a:r>
            <a:r>
              <a:rPr lang="en-US" altLang="en-US" sz="2300" dirty="0" err="1"/>
              <a:t>komoditas</a:t>
            </a:r>
            <a:r>
              <a:rPr lang="en-US" altLang="en-US" sz="2300" dirty="0"/>
              <a:t> </a:t>
            </a:r>
            <a:r>
              <a:rPr lang="en-US" altLang="en-US" sz="2300" dirty="0" err="1"/>
              <a:t>tertentu</a:t>
            </a:r>
            <a:r>
              <a:rPr lang="en-US" altLang="en-US" sz="2300" dirty="0"/>
              <a:t> </a:t>
            </a:r>
            <a:r>
              <a:rPr lang="en-US" altLang="en-US" sz="2300" dirty="0" err="1"/>
              <a:t>saat</a:t>
            </a:r>
            <a:r>
              <a:rPr lang="en-US" altLang="en-US" sz="2300" dirty="0"/>
              <a:t> </a:t>
            </a:r>
            <a:r>
              <a:rPr lang="en-US" altLang="en-US" sz="2300" dirty="0" err="1"/>
              <a:t>ini</a:t>
            </a:r>
            <a:r>
              <a:rPr lang="en-US" altLang="en-US" sz="2300" dirty="0"/>
              <a:t> </a:t>
            </a:r>
            <a:r>
              <a:rPr lang="en-US" altLang="en-US" sz="2300" dirty="0" err="1"/>
              <a:t>dibandingkan</a:t>
            </a:r>
            <a:r>
              <a:rPr lang="en-US" altLang="en-US" sz="2300" dirty="0"/>
              <a:t> </a:t>
            </a:r>
            <a:r>
              <a:rPr lang="en-US" altLang="en-US" sz="2300" dirty="0" err="1"/>
              <a:t>dengan</a:t>
            </a:r>
            <a:r>
              <a:rPr lang="en-US" altLang="en-US" sz="2300" dirty="0"/>
              <a:t> </a:t>
            </a:r>
            <a:r>
              <a:rPr lang="en-US" altLang="en-US" sz="2300" dirty="0" err="1"/>
              <a:t>harga</a:t>
            </a:r>
            <a:r>
              <a:rPr lang="en-US" altLang="en-US" sz="2300" dirty="0"/>
              <a:t> per unit </a:t>
            </a:r>
            <a:r>
              <a:rPr lang="en-US" altLang="en-US" sz="2300" dirty="0" err="1"/>
              <a:t>komoditas</a:t>
            </a:r>
            <a:r>
              <a:rPr lang="en-US" altLang="en-US" sz="2300" dirty="0"/>
              <a:t> yang </a:t>
            </a:r>
            <a:r>
              <a:rPr lang="en-US" altLang="en-US" sz="2300" dirty="0" err="1"/>
              <a:t>sama</a:t>
            </a:r>
            <a:r>
              <a:rPr lang="en-US" altLang="en-US" sz="2300" dirty="0"/>
              <a:t> </a:t>
            </a:r>
            <a:r>
              <a:rPr lang="en-US" altLang="en-US" sz="2300" dirty="0" err="1"/>
              <a:t>pada</a:t>
            </a:r>
            <a:r>
              <a:rPr lang="en-US" altLang="en-US" sz="2300" dirty="0"/>
              <a:t> </a:t>
            </a:r>
            <a:r>
              <a:rPr lang="en-US" altLang="en-US" sz="2300" dirty="0" err="1"/>
              <a:t>tahun</a:t>
            </a:r>
            <a:r>
              <a:rPr lang="en-US" altLang="en-US" sz="2300" dirty="0"/>
              <a:t> </a:t>
            </a:r>
            <a:r>
              <a:rPr lang="en-US" altLang="en-US" sz="2300" dirty="0" err="1"/>
              <a:t>dasar</a:t>
            </a:r>
            <a:r>
              <a:rPr lang="en-US" altLang="en-US" sz="2300" dirty="0"/>
              <a:t>.</a:t>
            </a:r>
          </a:p>
          <a:p>
            <a:pPr marL="533400" indent="-533400" algn="just" eaLnBrk="1" hangingPunct="1">
              <a:spcAft>
                <a:spcPts val="600"/>
              </a:spcAft>
            </a:pPr>
            <a:r>
              <a:rPr lang="en-US" altLang="en-US" sz="2300" dirty="0" err="1" smtClean="0"/>
              <a:t>Harga</a:t>
            </a:r>
            <a:r>
              <a:rPr lang="en-US" altLang="en-US" sz="2300" dirty="0" smtClean="0"/>
              <a:t> </a:t>
            </a:r>
            <a:r>
              <a:rPr lang="en-US" altLang="en-US" sz="2300" dirty="0" err="1"/>
              <a:t>relatif</a:t>
            </a:r>
            <a:r>
              <a:rPr lang="en-US" altLang="en-US" sz="2300" dirty="0"/>
              <a:t> </a:t>
            </a:r>
            <a:r>
              <a:rPr lang="en-US" altLang="en-US" sz="2300" dirty="0" err="1"/>
              <a:t>memperlihatkan</a:t>
            </a:r>
            <a:r>
              <a:rPr lang="en-US" altLang="en-US" sz="2300" dirty="0"/>
              <a:t> </a:t>
            </a:r>
            <a:r>
              <a:rPr lang="en-US" altLang="en-US" sz="2300" dirty="0" err="1"/>
              <a:t>harga</a:t>
            </a:r>
            <a:r>
              <a:rPr lang="en-US" altLang="en-US" sz="2300" dirty="0"/>
              <a:t> per unit </a:t>
            </a:r>
            <a:r>
              <a:rPr lang="en-US" altLang="en-US" sz="2300" dirty="0" err="1"/>
              <a:t>pada</a:t>
            </a:r>
            <a:r>
              <a:rPr lang="en-US" altLang="en-US" sz="2300" dirty="0"/>
              <a:t> </a:t>
            </a:r>
            <a:r>
              <a:rPr lang="en-US" altLang="en-US" sz="2300" dirty="0" err="1"/>
              <a:t>setiap</a:t>
            </a:r>
            <a:r>
              <a:rPr lang="en-US" altLang="en-US" sz="2300" dirty="0"/>
              <a:t> </a:t>
            </a:r>
            <a:r>
              <a:rPr lang="en-US" altLang="en-US" sz="2300" dirty="0" err="1"/>
              <a:t>periode</a:t>
            </a:r>
            <a:r>
              <a:rPr lang="en-US" altLang="en-US" sz="2300" dirty="0"/>
              <a:t> </a:t>
            </a:r>
            <a:r>
              <a:rPr lang="en-US" altLang="en-US" sz="2300" dirty="0" err="1"/>
              <a:t>waktu</a:t>
            </a:r>
            <a:r>
              <a:rPr lang="en-US" altLang="en-US" sz="2300" dirty="0"/>
              <a:t> </a:t>
            </a:r>
            <a:r>
              <a:rPr lang="en-US" altLang="en-US" sz="2300" dirty="0" err="1"/>
              <a:t>sebagai</a:t>
            </a:r>
            <a:r>
              <a:rPr lang="en-US" altLang="en-US" sz="2300" dirty="0"/>
              <a:t> </a:t>
            </a:r>
            <a:r>
              <a:rPr lang="en-US" altLang="en-US" sz="2300" dirty="0" err="1"/>
              <a:t>persentase</a:t>
            </a:r>
            <a:r>
              <a:rPr lang="en-US" altLang="en-US" sz="2300" dirty="0"/>
              <a:t> </a:t>
            </a:r>
            <a:r>
              <a:rPr lang="en-US" altLang="en-US" sz="2300" dirty="0" err="1"/>
              <a:t>dari</a:t>
            </a:r>
            <a:r>
              <a:rPr lang="en-US" altLang="en-US" sz="2300" dirty="0"/>
              <a:t> </a:t>
            </a:r>
            <a:r>
              <a:rPr lang="en-US" altLang="en-US" sz="2300" dirty="0" err="1"/>
              <a:t>harga</a:t>
            </a:r>
            <a:r>
              <a:rPr lang="en-US" altLang="en-US" sz="2300" dirty="0"/>
              <a:t> per unit </a:t>
            </a:r>
            <a:r>
              <a:rPr lang="en-US" altLang="en-US" sz="2300" dirty="0" err="1"/>
              <a:t>pada</a:t>
            </a:r>
            <a:r>
              <a:rPr lang="en-US" altLang="en-US" sz="2300" dirty="0"/>
              <a:t> </a:t>
            </a:r>
            <a:r>
              <a:rPr lang="en-US" altLang="en-US" sz="2300" dirty="0" err="1"/>
              <a:t>tahun</a:t>
            </a:r>
            <a:r>
              <a:rPr lang="en-US" altLang="en-US" sz="2300" dirty="0"/>
              <a:t> </a:t>
            </a:r>
            <a:r>
              <a:rPr lang="en-US" altLang="en-US" sz="2300" dirty="0" err="1"/>
              <a:t>dasar</a:t>
            </a:r>
            <a:r>
              <a:rPr lang="en-US" altLang="en-US" sz="2300" dirty="0"/>
              <a:t>.</a:t>
            </a:r>
          </a:p>
          <a:p>
            <a:pPr marL="533400" indent="-533400" algn="just" eaLnBrk="1" hangingPunct="1"/>
            <a:r>
              <a:rPr lang="en-US" altLang="en-US" sz="2300" dirty="0" err="1" smtClean="0"/>
              <a:t>Periode</a:t>
            </a:r>
            <a:r>
              <a:rPr lang="en-US" altLang="en-US" sz="2300" dirty="0" smtClean="0"/>
              <a:t> </a:t>
            </a:r>
            <a:r>
              <a:rPr lang="en-US" altLang="en-US" sz="2300" dirty="0" err="1"/>
              <a:t>dasar</a:t>
            </a:r>
            <a:r>
              <a:rPr lang="en-US" altLang="en-US" sz="2300" dirty="0"/>
              <a:t> </a:t>
            </a:r>
            <a:r>
              <a:rPr lang="en-US" altLang="en-US" sz="2300" dirty="0" err="1"/>
              <a:t>merupakan</a:t>
            </a:r>
            <a:r>
              <a:rPr lang="en-US" altLang="en-US" sz="2300" dirty="0"/>
              <a:t> </a:t>
            </a:r>
            <a:r>
              <a:rPr lang="en-US" altLang="en-US" sz="2300" dirty="0" err="1"/>
              <a:t>waktu</a:t>
            </a:r>
            <a:r>
              <a:rPr lang="en-US" altLang="en-US" sz="2300" dirty="0"/>
              <a:t>/</a:t>
            </a:r>
            <a:r>
              <a:rPr lang="en-US" altLang="en-US" sz="2300" dirty="0" err="1"/>
              <a:t>titik</a:t>
            </a:r>
            <a:r>
              <a:rPr lang="en-US" altLang="en-US" sz="2300" dirty="0"/>
              <a:t> </a:t>
            </a:r>
            <a:r>
              <a:rPr lang="en-US" altLang="en-US" sz="2300" dirty="0" err="1"/>
              <a:t>awal</a:t>
            </a:r>
            <a:r>
              <a:rPr lang="en-US" altLang="en-US" sz="2300" dirty="0"/>
              <a:t> (</a:t>
            </a:r>
            <a:r>
              <a:rPr lang="en-US" altLang="en-US" sz="2300" i="1" dirty="0"/>
              <a:t>starting point</a:t>
            </a:r>
            <a:r>
              <a:rPr lang="en-US" altLang="en-US" sz="2300" dirty="0"/>
              <a:t>) yang </a:t>
            </a:r>
            <a:r>
              <a:rPr lang="en-US" altLang="en-US" sz="2300" dirty="0" err="1"/>
              <a:t>telah</a:t>
            </a:r>
            <a:r>
              <a:rPr lang="en-US" altLang="en-US" sz="2300" dirty="0"/>
              <a:t> </a:t>
            </a:r>
            <a:r>
              <a:rPr lang="en-US" altLang="en-US" sz="2300" dirty="0" err="1"/>
              <a:t>ditentukan</a:t>
            </a:r>
            <a:r>
              <a:rPr lang="en-US" altLang="en-US" sz="2300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3DF0969-CC86-45C8-A775-F9B9C4A5EE34}" type="slidenum">
              <a:rPr lang="en-US" altLang="en-US">
                <a:solidFill>
                  <a:srgbClr val="8DAECB"/>
                </a:solidFill>
                <a:latin typeface="Gill Sans MT" panose="020B0502020104020203" pitchFamily="34" charset="0"/>
              </a:rPr>
              <a:t>12</a:t>
            </a:fld>
            <a:endParaRPr lang="en-US" altLang="en-US">
              <a:solidFill>
                <a:srgbClr val="8DAECB"/>
              </a:solidFill>
              <a:latin typeface="Gill Sans MT" panose="020B0502020104020203" pitchFamily="34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385275" y="6474768"/>
            <a:ext cx="1710725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nn-NO" sz="900" dirty="0">
                <a:solidFill>
                  <a:prstClr val="black"/>
                </a:solidFill>
                <a:latin typeface="Arial Black" panose="020B0A04020102020204" pitchFamily="34" charset="0"/>
              </a:rPr>
              <a:t>By : BIDA SARI,  SP, MSi</a:t>
            </a:r>
            <a:endParaRPr lang="en-US" sz="900" dirty="0">
              <a:solidFill>
                <a:prstClr val="black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100" y="152400"/>
            <a:ext cx="749935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400" dirty="0">
                <a:solidFill>
                  <a:schemeClr val="tx2">
                    <a:satMod val="130000"/>
                  </a:schemeClr>
                </a:solidFill>
              </a:rPr>
              <a:t>INDEKS HARGA RELATIF SEDERHANA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100" y="1219200"/>
            <a:ext cx="7499350" cy="5105400"/>
          </a:xfrm>
        </p:spPr>
        <p:txBody>
          <a:bodyPr>
            <a:noAutofit/>
          </a:bodyPr>
          <a:lstStyle/>
          <a:p>
            <a:pPr marL="365760" indent="-283210" eaLnBrk="1" fontAlgn="auto" hangingPunct="1">
              <a:spcAft>
                <a:spcPts val="0"/>
              </a:spcAft>
              <a:buFont typeface="Wingdings 2" panose="05020102010507070707"/>
              <a:buChar char=""/>
              <a:defRPr/>
            </a:pPr>
            <a:r>
              <a:rPr lang="en-US" sz="2300" b="1" dirty="0" err="1" smtClean="0">
                <a:solidFill>
                  <a:srgbClr val="FF0000"/>
                </a:solidFill>
              </a:rPr>
              <a:t>Rumus</a:t>
            </a:r>
            <a:endParaRPr lang="id-ID" sz="2300" b="1" dirty="0" smtClean="0">
              <a:solidFill>
                <a:srgbClr val="FF0000"/>
              </a:solidFill>
            </a:endParaRPr>
          </a:p>
          <a:p>
            <a:pPr marL="82550" indent="0" eaLnBrk="1" fontAlgn="auto" hangingPunct="1">
              <a:spcAft>
                <a:spcPts val="0"/>
              </a:spcAft>
              <a:buNone/>
              <a:defRPr/>
            </a:pPr>
            <a:r>
              <a:rPr lang="id-ID" altLang="en-US" sz="2300" dirty="0" smtClean="0"/>
              <a:t>      I</a:t>
            </a:r>
            <a:r>
              <a:rPr lang="en-US" altLang="en-US" sz="2300" dirty="0" err="1" smtClean="0"/>
              <a:t>ndeks</a:t>
            </a:r>
            <a:r>
              <a:rPr lang="en-US" altLang="en-US" sz="2300" dirty="0" smtClean="0"/>
              <a:t> </a:t>
            </a:r>
            <a:r>
              <a:rPr lang="id-ID" altLang="en-US" sz="2300" dirty="0" smtClean="0"/>
              <a:t>H</a:t>
            </a:r>
            <a:r>
              <a:rPr lang="en-US" altLang="en-US" sz="2300" dirty="0" err="1" smtClean="0"/>
              <a:t>arga</a:t>
            </a:r>
            <a:r>
              <a:rPr lang="id-ID" altLang="en-US" sz="2300" dirty="0" smtClean="0"/>
              <a:t>		</a:t>
            </a:r>
            <a:r>
              <a:rPr lang="en-US" altLang="en-US" sz="2300" dirty="0"/>
              <a:t> </a:t>
            </a:r>
            <a:r>
              <a:rPr lang="id-ID" altLang="en-US" sz="2300" dirty="0" smtClean="0"/>
              <a:t>   I</a:t>
            </a:r>
            <a:r>
              <a:rPr lang="en-US" altLang="en-US" sz="2300" dirty="0" err="1" smtClean="0"/>
              <a:t>ndeks</a:t>
            </a:r>
            <a:r>
              <a:rPr lang="en-US" altLang="en-US" sz="2300" dirty="0" smtClean="0"/>
              <a:t> </a:t>
            </a:r>
            <a:r>
              <a:rPr lang="id-ID" altLang="en-US" sz="2300" dirty="0" err="1" smtClean="0"/>
              <a:t>P</a:t>
            </a:r>
            <a:r>
              <a:rPr lang="en-US" altLang="en-US" sz="2300" dirty="0" err="1" smtClean="0"/>
              <a:t>roduksi</a:t>
            </a:r>
            <a:r>
              <a:rPr lang="en-US" altLang="en-US" sz="2300" dirty="0" smtClean="0"/>
              <a:t> </a:t>
            </a:r>
            <a:r>
              <a:rPr lang="id-ID" altLang="en-US" sz="2300" dirty="0" smtClean="0"/>
              <a:t>	</a:t>
            </a:r>
            <a:endParaRPr lang="en-US" sz="2300" b="1" dirty="0">
              <a:solidFill>
                <a:srgbClr val="FF0000"/>
              </a:solidFill>
            </a:endParaRPr>
          </a:p>
          <a:p>
            <a:pPr marL="365760" indent="-283210" eaLnBrk="1" fontAlgn="auto" hangingPunct="1">
              <a:spcAft>
                <a:spcPts val="0"/>
              </a:spcAft>
              <a:buFont typeface="Wingdings 2" panose="05020102010507070707"/>
              <a:buNone/>
              <a:defRPr/>
            </a:pPr>
            <a:r>
              <a:rPr lang="en-US" sz="2300" dirty="0"/>
              <a:t>	</a:t>
            </a:r>
          </a:p>
          <a:p>
            <a:pPr marL="365760" indent="-283210" eaLnBrk="1" fontAlgn="auto" hangingPunct="1">
              <a:spcAft>
                <a:spcPts val="0"/>
              </a:spcAft>
              <a:buFont typeface="Wingdings 2" panose="05020102010507070707"/>
              <a:buNone/>
              <a:defRPr/>
            </a:pPr>
            <a:endParaRPr lang="en-US" sz="2300" dirty="0"/>
          </a:p>
          <a:p>
            <a:pPr marL="365760" indent="-283210" eaLnBrk="1" fontAlgn="auto" hangingPunct="1">
              <a:spcAft>
                <a:spcPts val="0"/>
              </a:spcAft>
              <a:buFont typeface="Wingdings 2" panose="05020102010507070707"/>
              <a:buNone/>
              <a:defRPr/>
            </a:pPr>
            <a:endParaRPr lang="id-ID" sz="2300" dirty="0" smtClean="0"/>
          </a:p>
          <a:p>
            <a:pPr marL="365760" indent="-283210" eaLnBrk="1" fontAlgn="auto" hangingPunct="1">
              <a:spcAft>
                <a:spcPts val="0"/>
              </a:spcAft>
              <a:buFont typeface="Wingdings 2" panose="05020102010507070707"/>
              <a:buNone/>
              <a:defRPr/>
            </a:pPr>
            <a:endParaRPr lang="id-ID" sz="2300" dirty="0" smtClean="0"/>
          </a:p>
          <a:p>
            <a:pPr marL="1377950" indent="-1295400" algn="just" eaLnBrk="1" fontAlgn="auto" hangingPunct="1">
              <a:spcAft>
                <a:spcPts val="0"/>
              </a:spcAft>
              <a:buFont typeface="Wingdings 2" panose="05020102010507070707"/>
              <a:buNone/>
              <a:tabLst>
                <a:tab pos="394970" algn="l"/>
                <a:tab pos="1023620" algn="l"/>
                <a:tab pos="1377950" algn="l"/>
              </a:tabLst>
              <a:defRPr/>
            </a:pPr>
            <a:r>
              <a:rPr lang="en-US" sz="2300" dirty="0"/>
              <a:t>	I</a:t>
            </a:r>
            <a:r>
              <a:rPr lang="en-US" sz="2300" baseline="-25000" dirty="0"/>
              <a:t>t,0</a:t>
            </a:r>
            <a:r>
              <a:rPr lang="en-US" sz="2300" dirty="0"/>
              <a:t>	=	</a:t>
            </a:r>
            <a:r>
              <a:rPr lang="en-US" sz="2300" dirty="0" err="1"/>
              <a:t>indeks</a:t>
            </a:r>
            <a:r>
              <a:rPr lang="en-US" sz="2300" dirty="0"/>
              <a:t> </a:t>
            </a:r>
            <a:r>
              <a:rPr lang="en-US" sz="2300" dirty="0" err="1"/>
              <a:t>harga</a:t>
            </a:r>
            <a:r>
              <a:rPr lang="en-US" sz="2300" dirty="0"/>
              <a:t> </a:t>
            </a:r>
            <a:r>
              <a:rPr lang="en-US" sz="2300" dirty="0" err="1"/>
              <a:t>atau</a:t>
            </a:r>
            <a:r>
              <a:rPr lang="en-US" sz="2300" dirty="0"/>
              <a:t> </a:t>
            </a:r>
            <a:r>
              <a:rPr lang="en-US" sz="2300" dirty="0" err="1"/>
              <a:t>produksi</a:t>
            </a:r>
            <a:r>
              <a:rPr lang="en-US" sz="2300" dirty="0"/>
              <a:t> </a:t>
            </a:r>
            <a:r>
              <a:rPr lang="en-US" sz="2300" dirty="0" err="1"/>
              <a:t>pada</a:t>
            </a:r>
            <a:r>
              <a:rPr lang="en-US" sz="2300" dirty="0"/>
              <a:t> </a:t>
            </a:r>
            <a:r>
              <a:rPr lang="en-US" sz="2300" dirty="0" err="1"/>
              <a:t>waktu</a:t>
            </a:r>
            <a:r>
              <a:rPr lang="en-US" sz="2300" dirty="0"/>
              <a:t> t </a:t>
            </a:r>
            <a:r>
              <a:rPr lang="en-US" sz="2300" dirty="0" err="1"/>
              <a:t>dengan</a:t>
            </a:r>
            <a:r>
              <a:rPr lang="en-US" sz="2300" dirty="0"/>
              <a:t> </a:t>
            </a:r>
            <a:r>
              <a:rPr lang="en-US" sz="2300" dirty="0" err="1"/>
              <a:t>waktu</a:t>
            </a:r>
            <a:r>
              <a:rPr lang="en-US" sz="2300" dirty="0"/>
              <a:t> </a:t>
            </a:r>
            <a:r>
              <a:rPr lang="en-US" sz="2300" dirty="0" err="1"/>
              <a:t>dasar</a:t>
            </a:r>
            <a:r>
              <a:rPr lang="en-US" sz="2300" dirty="0"/>
              <a:t> 0</a:t>
            </a:r>
          </a:p>
          <a:p>
            <a:pPr marL="1377950" indent="-1295400" algn="just" eaLnBrk="1" fontAlgn="auto" hangingPunct="1">
              <a:spcAft>
                <a:spcPts val="0"/>
              </a:spcAft>
              <a:buFont typeface="Wingdings 2" panose="05020102010507070707"/>
              <a:buNone/>
              <a:tabLst>
                <a:tab pos="394970" algn="l"/>
                <a:tab pos="1023620" algn="l"/>
                <a:tab pos="1377950" algn="l"/>
              </a:tabLst>
              <a:defRPr/>
            </a:pPr>
            <a:r>
              <a:rPr lang="en-US" sz="2300" dirty="0"/>
              <a:t>	P</a:t>
            </a:r>
            <a:r>
              <a:rPr lang="en-US" sz="2300" baseline="-25000" dirty="0"/>
              <a:t>t</a:t>
            </a:r>
            <a:r>
              <a:rPr lang="en-US" sz="2300" dirty="0"/>
              <a:t>	=	</a:t>
            </a:r>
            <a:r>
              <a:rPr lang="en-US" sz="2300" dirty="0" err="1"/>
              <a:t>harga</a:t>
            </a:r>
            <a:r>
              <a:rPr lang="en-US" sz="2300" dirty="0"/>
              <a:t> </a:t>
            </a:r>
            <a:r>
              <a:rPr lang="en-US" sz="2300" dirty="0" err="1"/>
              <a:t>pada</a:t>
            </a:r>
            <a:r>
              <a:rPr lang="en-US" sz="2300" dirty="0"/>
              <a:t> </a:t>
            </a:r>
            <a:r>
              <a:rPr lang="en-US" sz="2300" dirty="0" err="1"/>
              <a:t>waktu</a:t>
            </a:r>
            <a:r>
              <a:rPr lang="en-US" sz="2300" dirty="0"/>
              <a:t> t</a:t>
            </a:r>
          </a:p>
          <a:p>
            <a:pPr marL="1377950" indent="-1295400" algn="just" eaLnBrk="1" fontAlgn="auto" hangingPunct="1">
              <a:spcAft>
                <a:spcPts val="0"/>
              </a:spcAft>
              <a:buFont typeface="Wingdings 2" panose="05020102010507070707"/>
              <a:buNone/>
              <a:tabLst>
                <a:tab pos="394970" algn="l"/>
                <a:tab pos="1023620" algn="l"/>
                <a:tab pos="1377950" algn="l"/>
              </a:tabLst>
              <a:defRPr/>
            </a:pPr>
            <a:r>
              <a:rPr lang="en-US" sz="2300" dirty="0"/>
              <a:t>	P</a:t>
            </a:r>
            <a:r>
              <a:rPr lang="en-US" sz="2300" baseline="-25000" dirty="0"/>
              <a:t>0</a:t>
            </a:r>
            <a:r>
              <a:rPr lang="en-US" sz="2300" dirty="0"/>
              <a:t>	=	</a:t>
            </a:r>
            <a:r>
              <a:rPr lang="en-US" sz="2300" dirty="0" err="1"/>
              <a:t>harga</a:t>
            </a:r>
            <a:r>
              <a:rPr lang="en-US" sz="2300" dirty="0"/>
              <a:t> </a:t>
            </a:r>
            <a:r>
              <a:rPr lang="en-US" sz="2300" dirty="0" err="1"/>
              <a:t>pada</a:t>
            </a:r>
            <a:r>
              <a:rPr lang="en-US" sz="2300" dirty="0"/>
              <a:t> </a:t>
            </a:r>
            <a:r>
              <a:rPr lang="en-US" sz="2300" dirty="0" err="1"/>
              <a:t>waktu</a:t>
            </a:r>
            <a:r>
              <a:rPr lang="en-US" sz="2300" dirty="0"/>
              <a:t> 0</a:t>
            </a:r>
          </a:p>
          <a:p>
            <a:pPr marL="1377950" indent="-1295400" algn="just" eaLnBrk="1" fontAlgn="auto" hangingPunct="1">
              <a:spcAft>
                <a:spcPts val="0"/>
              </a:spcAft>
              <a:buFont typeface="Wingdings 2" panose="05020102010507070707"/>
              <a:buNone/>
              <a:tabLst>
                <a:tab pos="394970" algn="l"/>
                <a:tab pos="1023620" algn="l"/>
                <a:tab pos="1377950" algn="l"/>
              </a:tabLst>
              <a:defRPr/>
            </a:pPr>
            <a:r>
              <a:rPr lang="en-US" sz="2300" dirty="0"/>
              <a:t>	q</a:t>
            </a:r>
            <a:r>
              <a:rPr lang="en-US" sz="2300" baseline="-25000" dirty="0"/>
              <a:t>t</a:t>
            </a:r>
            <a:r>
              <a:rPr lang="en-US" sz="2300" dirty="0"/>
              <a:t>	=	</a:t>
            </a:r>
            <a:r>
              <a:rPr lang="id-ID" sz="2300" dirty="0" smtClean="0"/>
              <a:t>kuantitas </a:t>
            </a:r>
            <a:r>
              <a:rPr lang="en-US" sz="2300" dirty="0" err="1" smtClean="0"/>
              <a:t>produksi</a:t>
            </a:r>
            <a:r>
              <a:rPr lang="en-US" sz="2300" dirty="0" smtClean="0"/>
              <a:t> </a:t>
            </a:r>
            <a:r>
              <a:rPr lang="en-US" sz="2300" dirty="0" err="1"/>
              <a:t>pada</a:t>
            </a:r>
            <a:r>
              <a:rPr lang="en-US" sz="2300" dirty="0"/>
              <a:t> </a:t>
            </a:r>
            <a:r>
              <a:rPr lang="en-US" sz="2300" dirty="0" err="1"/>
              <a:t>waktu</a:t>
            </a:r>
            <a:r>
              <a:rPr lang="en-US" sz="2300" dirty="0"/>
              <a:t> t</a:t>
            </a:r>
          </a:p>
          <a:p>
            <a:pPr marL="1377950" indent="-1295400" algn="just" eaLnBrk="1" fontAlgn="auto" hangingPunct="1">
              <a:spcAft>
                <a:spcPts val="0"/>
              </a:spcAft>
              <a:buFont typeface="Wingdings 2" panose="05020102010507070707"/>
              <a:buNone/>
              <a:tabLst>
                <a:tab pos="394970" algn="l"/>
                <a:tab pos="1023620" algn="l"/>
                <a:tab pos="1377950" algn="l"/>
              </a:tabLst>
              <a:defRPr/>
            </a:pPr>
            <a:r>
              <a:rPr lang="en-US" sz="2300" dirty="0"/>
              <a:t>	q</a:t>
            </a:r>
            <a:r>
              <a:rPr lang="en-US" sz="2300" baseline="-25000" dirty="0"/>
              <a:t>0</a:t>
            </a:r>
            <a:r>
              <a:rPr lang="en-US" sz="2300" dirty="0"/>
              <a:t>	=	</a:t>
            </a:r>
            <a:r>
              <a:rPr lang="id-ID" sz="2300" dirty="0" smtClean="0"/>
              <a:t>kuantitas </a:t>
            </a:r>
            <a:r>
              <a:rPr lang="en-US" sz="2300" dirty="0" err="1" smtClean="0"/>
              <a:t>produksi</a:t>
            </a:r>
            <a:r>
              <a:rPr lang="en-US" sz="2300" dirty="0" smtClean="0"/>
              <a:t> </a:t>
            </a:r>
            <a:r>
              <a:rPr lang="en-US" sz="2300" dirty="0" err="1"/>
              <a:t>pada</a:t>
            </a:r>
            <a:r>
              <a:rPr lang="en-US" sz="2300" dirty="0"/>
              <a:t> </a:t>
            </a:r>
            <a:r>
              <a:rPr lang="en-US" sz="2300" dirty="0" err="1"/>
              <a:t>waktu</a:t>
            </a:r>
            <a:r>
              <a:rPr lang="en-US" sz="2300" dirty="0"/>
              <a:t> 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E4BB2D18-4E5C-40FE-99D1-78E83CF0B9F8}" type="slidenum">
              <a:rPr lang="en-US" altLang="en-US">
                <a:solidFill>
                  <a:srgbClr val="8DAECB"/>
                </a:solidFill>
                <a:latin typeface="Gill Sans MT" panose="020B0502020104020203" pitchFamily="34" charset="0"/>
              </a:rPr>
              <a:t>13</a:t>
            </a:fld>
            <a:endParaRPr lang="en-US" altLang="en-US">
              <a:solidFill>
                <a:srgbClr val="8DAECB"/>
              </a:solidFill>
              <a:latin typeface="Gill Sans MT" panose="020B0502020104020203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2057400" y="2514600"/>
            <a:ext cx="2362200" cy="990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2098675" y="2514600"/>
          <a:ext cx="2320925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1" name="Equation" r:id="rId3" imgW="24993600" imgH="10668000" progId="Equation.3">
                  <p:embed/>
                </p:oleObj>
              </mc:Choice>
              <mc:Fallback>
                <p:oleObj name="Equation" r:id="rId3" imgW="24993600" imgH="106680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8675" y="2514600"/>
                        <a:ext cx="2320925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ounded Rectangle 6"/>
          <p:cNvSpPr/>
          <p:nvPr/>
        </p:nvSpPr>
        <p:spPr>
          <a:xfrm>
            <a:off x="5486400" y="2514600"/>
            <a:ext cx="2362200" cy="990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5472113" y="2438400"/>
          <a:ext cx="23495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2" name="Equation" r:id="rId5" imgW="25298400" imgH="10668000" progId="Equation.3">
                  <p:embed/>
                </p:oleObj>
              </mc:Choice>
              <mc:Fallback>
                <p:oleObj name="Equation" r:id="rId5" imgW="25298400" imgH="106680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2113" y="2438400"/>
                        <a:ext cx="2349500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4385275" y="6474768"/>
            <a:ext cx="1710725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nn-NO" sz="900" dirty="0">
                <a:solidFill>
                  <a:prstClr val="black"/>
                </a:solidFill>
                <a:latin typeface="Arial Black" panose="020B0A04020102020204" pitchFamily="34" charset="0"/>
              </a:rPr>
              <a:t>By : BIDA SARI,  SP, MSi</a:t>
            </a:r>
            <a:endParaRPr lang="en-US" sz="900" dirty="0">
              <a:solidFill>
                <a:prstClr val="black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274638"/>
            <a:ext cx="8001000" cy="944562"/>
          </a:xfrm>
        </p:spPr>
        <p:txBody>
          <a:bodyPr>
            <a:noAutofit/>
          </a:bodyPr>
          <a:lstStyle/>
          <a:p>
            <a:pPr algn="just" eaLnBrk="1" fontAlgn="auto" hangingPunct="1">
              <a:spcAft>
                <a:spcPts val="0"/>
              </a:spcAft>
              <a:defRPr/>
            </a:pPr>
            <a:r>
              <a:rPr lang="en-US" sz="2400" dirty="0">
                <a:solidFill>
                  <a:schemeClr val="tx2">
                    <a:satMod val="130000"/>
                  </a:schemeClr>
                </a:solidFill>
              </a:rPr>
              <a:t>INDEKS HARGA </a:t>
            </a:r>
            <a:r>
              <a:rPr lang="en-US" sz="2400" dirty="0" smtClean="0">
                <a:solidFill>
                  <a:schemeClr val="tx2">
                    <a:satMod val="130000"/>
                  </a:schemeClr>
                </a:solidFill>
              </a:rPr>
              <a:t>DAN </a:t>
            </a:r>
            <a:r>
              <a:rPr lang="en-US" sz="2400" dirty="0">
                <a:solidFill>
                  <a:schemeClr val="tx2">
                    <a:satMod val="130000"/>
                  </a:schemeClr>
                </a:solidFill>
              </a:rPr>
              <a:t>KUANTITAS RELATIF SEDERHANA</a:t>
            </a:r>
          </a:p>
        </p:txBody>
      </p:sp>
      <p:sp>
        <p:nvSpPr>
          <p:cNvPr id="5125" name="Content Placeholder 2"/>
          <p:cNvSpPr>
            <a:spLocks noGrp="1"/>
          </p:cNvSpPr>
          <p:nvPr>
            <p:ph idx="1"/>
          </p:nvPr>
        </p:nvSpPr>
        <p:spPr>
          <a:xfrm>
            <a:off x="1435100" y="1219200"/>
            <a:ext cx="7499350" cy="5103168"/>
          </a:xfrm>
        </p:spPr>
        <p:txBody>
          <a:bodyPr/>
          <a:lstStyle/>
          <a:p>
            <a:pPr eaLnBrk="1" hangingPunct="1"/>
            <a:r>
              <a:rPr lang="en-US" altLang="en-US" b="1" dirty="0" err="1">
                <a:solidFill>
                  <a:srgbClr val="FF0000"/>
                </a:solidFill>
              </a:rPr>
              <a:t>Contoh</a:t>
            </a:r>
            <a:r>
              <a:rPr lang="en-US" altLang="en-US" b="1" dirty="0">
                <a:solidFill>
                  <a:srgbClr val="FF0000"/>
                </a:solidFill>
              </a:rPr>
              <a:t> </a:t>
            </a:r>
            <a:r>
              <a:rPr lang="en-US" altLang="en-US" b="1" dirty="0" smtClean="0">
                <a:solidFill>
                  <a:srgbClr val="FF0000"/>
                </a:solidFill>
              </a:rPr>
              <a:t>1</a:t>
            </a:r>
            <a:endParaRPr lang="id-ID" altLang="en-US" b="1" dirty="0" smtClean="0">
              <a:solidFill>
                <a:srgbClr val="FF0000"/>
              </a:solidFill>
            </a:endParaRPr>
          </a:p>
          <a:p>
            <a:pPr eaLnBrk="1" hangingPunct="1"/>
            <a:endParaRPr lang="id-ID" altLang="en-US" b="1" dirty="0">
              <a:solidFill>
                <a:srgbClr val="FF0000"/>
              </a:solidFill>
            </a:endParaRPr>
          </a:p>
          <a:p>
            <a:pPr eaLnBrk="1" hangingPunct="1"/>
            <a:endParaRPr lang="id-ID" altLang="en-US" b="1" dirty="0" smtClean="0">
              <a:solidFill>
                <a:srgbClr val="FF0000"/>
              </a:solidFill>
            </a:endParaRPr>
          </a:p>
          <a:p>
            <a:pPr eaLnBrk="1" hangingPunct="1"/>
            <a:endParaRPr lang="id-ID" altLang="en-US" b="1" dirty="0">
              <a:solidFill>
                <a:srgbClr val="FF0000"/>
              </a:solidFill>
            </a:endParaRPr>
          </a:p>
          <a:p>
            <a:pPr eaLnBrk="1" hangingPunct="1"/>
            <a:endParaRPr lang="id-ID" altLang="en-US" b="1" dirty="0" smtClean="0">
              <a:solidFill>
                <a:srgbClr val="FF0000"/>
              </a:solidFill>
            </a:endParaRPr>
          </a:p>
          <a:p>
            <a:pPr eaLnBrk="1" hangingPunct="1"/>
            <a:endParaRPr lang="id-ID" altLang="en-US" b="1" dirty="0">
              <a:solidFill>
                <a:srgbClr val="FF0000"/>
              </a:solidFill>
            </a:endParaRPr>
          </a:p>
          <a:p>
            <a:pPr eaLnBrk="1" hangingPunct="1"/>
            <a:r>
              <a:rPr lang="id-ID" altLang="en-US" sz="2400" b="1" dirty="0" smtClean="0">
                <a:solidFill>
                  <a:srgbClr val="FF0000"/>
                </a:solidFill>
              </a:rPr>
              <a:t>Dari data di atas maka :</a:t>
            </a:r>
            <a:endParaRPr lang="en-US" altLang="en-US" sz="2400" b="1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24F44B9B-E63C-4CC5-A058-E1ED6213E472}" type="slidenum">
              <a:rPr lang="en-US" altLang="en-US">
                <a:solidFill>
                  <a:srgbClr val="8DAECB"/>
                </a:solidFill>
                <a:latin typeface="Gill Sans MT" panose="020B0502020104020203" pitchFamily="34" charset="0"/>
              </a:rPr>
              <a:t>14</a:t>
            </a:fld>
            <a:endParaRPr lang="en-US" altLang="en-US">
              <a:solidFill>
                <a:srgbClr val="8DAECB"/>
              </a:solidFill>
              <a:latin typeface="Gill Sans MT" panose="020B0502020104020203" pitchFamily="34" charset="0"/>
            </a:endParaRPr>
          </a:p>
        </p:txBody>
      </p:sp>
      <p:graphicFrame>
        <p:nvGraphicFramePr>
          <p:cNvPr id="7" name="Group 261"/>
          <p:cNvGraphicFramePr/>
          <p:nvPr>
            <p:extLst>
              <p:ext uri="{D42A27DB-BD31-4B8C-83A1-F6EECF244321}">
                <p14:modId xmlns:p14="http://schemas.microsoft.com/office/powerpoint/2010/main" val="2450598930"/>
              </p:ext>
            </p:extLst>
          </p:nvPr>
        </p:nvGraphicFramePr>
        <p:xfrm>
          <a:off x="1905000" y="1828800"/>
          <a:ext cx="6400800" cy="2743200"/>
        </p:xfrm>
        <a:graphic>
          <a:graphicData uri="http://schemas.openxmlformats.org/drawingml/2006/table">
            <a:tbl>
              <a:tblPr/>
              <a:tblGrid>
                <a:gridCol w="981159"/>
                <a:gridCol w="1304841"/>
                <a:gridCol w="1219200"/>
                <a:gridCol w="1447800"/>
                <a:gridCol w="1447800"/>
              </a:tblGrid>
              <a:tr h="304800">
                <a:tc rowSpan="2"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Bulan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anose="020F0502020204030204"/>
                          <a:cs typeface="Arial" panose="020B0604020202020204" pitchFamily="34" charset="0"/>
                        </a:rPr>
                        <a:t> 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Harga</a:t>
                      </a: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anose="020F0502020204030204"/>
                          <a:cs typeface="Arial" panose="020B0604020202020204" pitchFamily="34" charset="0"/>
                        </a:rPr>
                        <a:t> 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Kuantitas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anose="020F0502020204030204"/>
                          <a:cs typeface="Arial" panose="020B0604020202020204" pitchFamily="34" charset="0"/>
                        </a:rPr>
                        <a:t> 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Indeks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319088"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Harga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Kuantitas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Januari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3500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Februari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3800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52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109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104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Maret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3400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56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97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112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April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4000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49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114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Mei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4200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51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120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102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Juni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3900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48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111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96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2286000" y="5715000"/>
          <a:ext cx="2133600" cy="688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3" name="Equation" r:id="rId3" imgW="29260800" imgH="9448800" progId="Equation.3">
                  <p:embed/>
                </p:oleObj>
              </mc:Choice>
              <mc:Fallback>
                <p:oleObj name="Equation" r:id="rId3" imgW="29260800" imgH="94488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5715000"/>
                        <a:ext cx="2133600" cy="688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79" name="TextBox 12"/>
          <p:cNvSpPr txBox="1">
            <a:spLocks noChangeArrowheads="1"/>
          </p:cNvSpPr>
          <p:nvPr/>
        </p:nvSpPr>
        <p:spPr bwMode="auto">
          <a:xfrm>
            <a:off x="1752600" y="5029200"/>
            <a:ext cx="3274614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 dirty="0" err="1">
                <a:latin typeface="Gill Sans MT" panose="020B0502020104020203" pitchFamily="34" charset="0"/>
              </a:rPr>
              <a:t>Indeks</a:t>
            </a:r>
            <a:r>
              <a:rPr lang="en-US" altLang="en-US" b="1" dirty="0">
                <a:latin typeface="Gill Sans MT" panose="020B0502020104020203" pitchFamily="34" charset="0"/>
              </a:rPr>
              <a:t> </a:t>
            </a:r>
            <a:r>
              <a:rPr lang="en-US" altLang="en-US" b="1" dirty="0" err="1">
                <a:latin typeface="Gill Sans MT" panose="020B0502020104020203" pitchFamily="34" charset="0"/>
              </a:rPr>
              <a:t>harga</a:t>
            </a:r>
            <a:r>
              <a:rPr lang="en-US" altLang="en-US" b="1" dirty="0">
                <a:latin typeface="Gill Sans MT" panose="020B0502020104020203" pitchFamily="34" charset="0"/>
              </a:rPr>
              <a:t> </a:t>
            </a:r>
            <a:r>
              <a:rPr lang="en-US" altLang="en-US" dirty="0" smtClean="0">
                <a:latin typeface="Gill Sans MT" panose="020B0502020104020203" pitchFamily="34" charset="0"/>
              </a:rPr>
              <a:t>b</a:t>
            </a:r>
            <a:r>
              <a:rPr lang="id-ID" altLang="en-US" dirty="0" smtClean="0">
                <a:latin typeface="Gill Sans MT" panose="020B0502020104020203" pitchFamily="34" charset="0"/>
              </a:rPr>
              <a:t>i</a:t>
            </a:r>
            <a:r>
              <a:rPr lang="en-US" altLang="en-US" dirty="0" err="1" smtClean="0">
                <a:latin typeface="Gill Sans MT" panose="020B0502020104020203" pitchFamily="34" charset="0"/>
              </a:rPr>
              <a:t>ulan</a:t>
            </a:r>
            <a:r>
              <a:rPr lang="en-US" altLang="en-US" dirty="0" smtClean="0">
                <a:latin typeface="Gill Sans MT" panose="020B0502020104020203" pitchFamily="34" charset="0"/>
              </a:rPr>
              <a:t> </a:t>
            </a:r>
            <a:r>
              <a:rPr lang="en-US" altLang="en-US" dirty="0" err="1">
                <a:latin typeface="Gill Sans MT" panose="020B0502020104020203" pitchFamily="34" charset="0"/>
              </a:rPr>
              <a:t>Februari</a:t>
            </a:r>
            <a:r>
              <a:rPr lang="en-US" altLang="en-US" dirty="0">
                <a:latin typeface="Gill Sans MT" panose="020B0502020104020203" pitchFamily="34" charset="0"/>
              </a:rPr>
              <a:t> </a:t>
            </a:r>
          </a:p>
          <a:p>
            <a:pPr eaLnBrk="1" hangingPunct="1"/>
            <a:r>
              <a:rPr lang="en-US" altLang="en-US" dirty="0" err="1">
                <a:latin typeface="Gill Sans MT" panose="020B0502020104020203" pitchFamily="34" charset="0"/>
              </a:rPr>
              <a:t>dengan</a:t>
            </a:r>
            <a:r>
              <a:rPr lang="en-US" altLang="en-US" dirty="0">
                <a:latin typeface="Gill Sans MT" panose="020B0502020104020203" pitchFamily="34" charset="0"/>
              </a:rPr>
              <a:t> </a:t>
            </a:r>
            <a:r>
              <a:rPr lang="en-US" altLang="en-US" dirty="0" err="1">
                <a:latin typeface="Gill Sans MT" panose="020B0502020104020203" pitchFamily="34" charset="0"/>
              </a:rPr>
              <a:t>waktu</a:t>
            </a:r>
            <a:r>
              <a:rPr lang="en-US" altLang="en-US" dirty="0">
                <a:latin typeface="Gill Sans MT" panose="020B0502020104020203" pitchFamily="34" charset="0"/>
              </a:rPr>
              <a:t> </a:t>
            </a:r>
            <a:r>
              <a:rPr lang="en-US" altLang="en-US" dirty="0" err="1">
                <a:latin typeface="Gill Sans MT" panose="020B0502020104020203" pitchFamily="34" charset="0"/>
              </a:rPr>
              <a:t>dasar</a:t>
            </a:r>
            <a:r>
              <a:rPr lang="en-US" altLang="en-US" dirty="0">
                <a:latin typeface="Gill Sans MT" panose="020B0502020104020203" pitchFamily="34" charset="0"/>
              </a:rPr>
              <a:t> </a:t>
            </a:r>
            <a:r>
              <a:rPr lang="en-US" altLang="en-US" dirty="0" err="1">
                <a:latin typeface="Gill Sans MT" panose="020B0502020104020203" pitchFamily="34" charset="0"/>
              </a:rPr>
              <a:t>bulan</a:t>
            </a:r>
            <a:r>
              <a:rPr lang="en-US" altLang="en-US" dirty="0">
                <a:latin typeface="Gill Sans MT" panose="020B0502020104020203" pitchFamily="34" charset="0"/>
              </a:rPr>
              <a:t> </a:t>
            </a:r>
            <a:r>
              <a:rPr lang="en-US" altLang="en-US" dirty="0" err="1" smtClean="0">
                <a:latin typeface="Gill Sans MT" panose="020B0502020104020203" pitchFamily="34" charset="0"/>
              </a:rPr>
              <a:t>Januari</a:t>
            </a:r>
            <a:endParaRPr lang="id-ID" altLang="en-US" dirty="0" smtClean="0">
              <a:latin typeface="Gill Sans MT" panose="020B0502020104020203" pitchFamily="34" charset="0"/>
            </a:endParaRPr>
          </a:p>
          <a:p>
            <a:pPr eaLnBrk="1" hangingPunct="1"/>
            <a:endParaRPr lang="id-ID" altLang="en-US" dirty="0">
              <a:latin typeface="Gill Sans MT" panose="020B0502020104020203" pitchFamily="34" charset="0"/>
            </a:endParaRPr>
          </a:p>
          <a:p>
            <a:pPr eaLnBrk="1" hangingPunct="1"/>
            <a:r>
              <a:rPr lang="id-ID" altLang="en-US" dirty="0" smtClean="0">
                <a:latin typeface="Gill Sans MT" panose="020B0502020104020203" pitchFamily="34" charset="0"/>
              </a:rPr>
              <a:t>IH = </a:t>
            </a:r>
            <a:endParaRPr lang="en-US" altLang="en-US" dirty="0">
              <a:latin typeface="Gill Sans MT" panose="020B0502020104020203" pitchFamily="34" charset="0"/>
            </a:endParaRPr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5676900" y="5715000"/>
          <a:ext cx="1866900" cy="688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4" name="Equation" r:id="rId5" imgW="25603200" imgH="9448800" progId="Equation.3">
                  <p:embed/>
                </p:oleObj>
              </mc:Choice>
              <mc:Fallback>
                <p:oleObj name="Equation" r:id="rId5" imgW="25603200" imgH="94488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6900" y="5715000"/>
                        <a:ext cx="1866900" cy="688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80" name="TextBox 14"/>
          <p:cNvSpPr txBox="1">
            <a:spLocks noChangeArrowheads="1"/>
          </p:cNvSpPr>
          <p:nvPr/>
        </p:nvSpPr>
        <p:spPr bwMode="auto">
          <a:xfrm>
            <a:off x="5181600" y="5029200"/>
            <a:ext cx="3398431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 dirty="0" err="1">
                <a:latin typeface="Gill Sans MT" panose="020B0502020104020203" pitchFamily="34" charset="0"/>
              </a:rPr>
              <a:t>Indeks</a:t>
            </a:r>
            <a:r>
              <a:rPr lang="en-US" altLang="en-US" b="1" dirty="0">
                <a:latin typeface="Gill Sans MT" panose="020B0502020104020203" pitchFamily="34" charset="0"/>
              </a:rPr>
              <a:t> </a:t>
            </a:r>
            <a:r>
              <a:rPr lang="en-US" altLang="en-US" b="1" dirty="0" err="1">
                <a:latin typeface="Gill Sans MT" panose="020B0502020104020203" pitchFamily="34" charset="0"/>
              </a:rPr>
              <a:t>kuantitas</a:t>
            </a:r>
            <a:r>
              <a:rPr lang="en-US" altLang="en-US" b="1" dirty="0">
                <a:latin typeface="Gill Sans MT" panose="020B0502020104020203" pitchFamily="34" charset="0"/>
              </a:rPr>
              <a:t> </a:t>
            </a:r>
            <a:r>
              <a:rPr lang="en-US" altLang="en-US" dirty="0" err="1">
                <a:latin typeface="Gill Sans MT" panose="020B0502020104020203" pitchFamily="34" charset="0"/>
              </a:rPr>
              <a:t>bulan</a:t>
            </a:r>
            <a:r>
              <a:rPr lang="en-US" altLang="en-US" dirty="0">
                <a:latin typeface="Gill Sans MT" panose="020B0502020104020203" pitchFamily="34" charset="0"/>
              </a:rPr>
              <a:t> </a:t>
            </a:r>
            <a:r>
              <a:rPr lang="en-US" altLang="en-US" dirty="0" err="1">
                <a:latin typeface="Gill Sans MT" panose="020B0502020104020203" pitchFamily="34" charset="0"/>
              </a:rPr>
              <a:t>Februari</a:t>
            </a:r>
            <a:r>
              <a:rPr lang="en-US" altLang="en-US" dirty="0">
                <a:latin typeface="Gill Sans MT" panose="020B0502020104020203" pitchFamily="34" charset="0"/>
              </a:rPr>
              <a:t> </a:t>
            </a:r>
          </a:p>
          <a:p>
            <a:pPr eaLnBrk="1" hangingPunct="1"/>
            <a:r>
              <a:rPr lang="en-US" altLang="en-US" dirty="0" err="1">
                <a:latin typeface="Gill Sans MT" panose="020B0502020104020203" pitchFamily="34" charset="0"/>
              </a:rPr>
              <a:t>dengan</a:t>
            </a:r>
            <a:r>
              <a:rPr lang="en-US" altLang="en-US" dirty="0">
                <a:latin typeface="Gill Sans MT" panose="020B0502020104020203" pitchFamily="34" charset="0"/>
              </a:rPr>
              <a:t> </a:t>
            </a:r>
            <a:r>
              <a:rPr lang="en-US" altLang="en-US" dirty="0" err="1">
                <a:latin typeface="Gill Sans MT" panose="020B0502020104020203" pitchFamily="34" charset="0"/>
              </a:rPr>
              <a:t>waktu</a:t>
            </a:r>
            <a:r>
              <a:rPr lang="en-US" altLang="en-US" dirty="0">
                <a:latin typeface="Gill Sans MT" panose="020B0502020104020203" pitchFamily="34" charset="0"/>
              </a:rPr>
              <a:t> </a:t>
            </a:r>
            <a:r>
              <a:rPr lang="en-US" altLang="en-US" dirty="0" err="1">
                <a:latin typeface="Gill Sans MT" panose="020B0502020104020203" pitchFamily="34" charset="0"/>
              </a:rPr>
              <a:t>dasar</a:t>
            </a:r>
            <a:r>
              <a:rPr lang="en-US" altLang="en-US" dirty="0">
                <a:latin typeface="Gill Sans MT" panose="020B0502020104020203" pitchFamily="34" charset="0"/>
              </a:rPr>
              <a:t> </a:t>
            </a:r>
            <a:r>
              <a:rPr lang="en-US" altLang="en-US" dirty="0" err="1">
                <a:latin typeface="Gill Sans MT" panose="020B0502020104020203" pitchFamily="34" charset="0"/>
              </a:rPr>
              <a:t>bulan</a:t>
            </a:r>
            <a:r>
              <a:rPr lang="en-US" altLang="en-US" dirty="0">
                <a:latin typeface="Gill Sans MT" panose="020B0502020104020203" pitchFamily="34" charset="0"/>
              </a:rPr>
              <a:t> </a:t>
            </a:r>
            <a:r>
              <a:rPr lang="en-US" altLang="en-US" dirty="0" err="1" smtClean="0">
                <a:latin typeface="Gill Sans MT" panose="020B0502020104020203" pitchFamily="34" charset="0"/>
              </a:rPr>
              <a:t>Januari</a:t>
            </a:r>
            <a:endParaRPr lang="id-ID" altLang="en-US" dirty="0" smtClean="0">
              <a:latin typeface="Gill Sans MT" panose="020B0502020104020203" pitchFamily="34" charset="0"/>
            </a:endParaRPr>
          </a:p>
          <a:p>
            <a:pPr eaLnBrk="1" hangingPunct="1"/>
            <a:endParaRPr lang="id-ID" altLang="en-US" dirty="0">
              <a:latin typeface="Gill Sans MT" panose="020B0502020104020203" pitchFamily="34" charset="0"/>
            </a:endParaRPr>
          </a:p>
          <a:p>
            <a:pPr eaLnBrk="1" hangingPunct="1"/>
            <a:r>
              <a:rPr lang="id-ID" altLang="en-US" dirty="0" smtClean="0">
                <a:latin typeface="Gill Sans MT" panose="020B0502020104020203" pitchFamily="34" charset="0"/>
              </a:rPr>
              <a:t>IP = </a:t>
            </a:r>
            <a:endParaRPr lang="en-US" altLang="en-US" dirty="0">
              <a:latin typeface="Gill Sans MT" panose="020B0502020104020203" pitchFamily="34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4385275" y="6474768"/>
            <a:ext cx="1710725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nn-NO" sz="900" dirty="0">
                <a:solidFill>
                  <a:prstClr val="black"/>
                </a:solidFill>
                <a:latin typeface="Arial Black" panose="020B0A04020102020204" pitchFamily="34" charset="0"/>
              </a:rPr>
              <a:t>By : BIDA SARI,  SP, MSi</a:t>
            </a:r>
            <a:endParaRPr lang="en-US" sz="900" dirty="0">
              <a:solidFill>
                <a:prstClr val="black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400" dirty="0">
                <a:solidFill>
                  <a:schemeClr val="tx2">
                    <a:satMod val="130000"/>
                  </a:schemeClr>
                </a:solidFill>
              </a:rPr>
              <a:t>INDEKS HARGA RELATIF SEDERHANA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65760" indent="-283210" eaLnBrk="1" fontAlgn="auto" hangingPunct="1">
              <a:spcAft>
                <a:spcPts val="0"/>
              </a:spcAft>
              <a:buFont typeface="Wingdings 2" panose="05020102010507070707"/>
              <a:buChar char=""/>
              <a:defRPr/>
            </a:pPr>
            <a:r>
              <a:rPr lang="en-US" b="1" dirty="0" err="1">
                <a:solidFill>
                  <a:srgbClr val="FF0000"/>
                </a:solidFill>
              </a:rPr>
              <a:t>Contoh</a:t>
            </a:r>
            <a:r>
              <a:rPr lang="en-US" b="1" dirty="0">
                <a:solidFill>
                  <a:srgbClr val="FF0000"/>
                </a:solidFill>
              </a:rPr>
              <a:t> 2</a:t>
            </a:r>
          </a:p>
          <a:p>
            <a:pPr marL="365760" indent="-283210" algn="just" eaLnBrk="1" fontAlgn="auto" hangingPunct="1">
              <a:spcAft>
                <a:spcPts val="600"/>
              </a:spcAft>
              <a:buFont typeface="Wingdings 2" panose="05020102010507070707"/>
              <a:buNone/>
              <a:defRPr/>
            </a:pPr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dirty="0" err="1"/>
              <a:t>Berikut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iklan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/>
              <a:t>kabar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televisi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id-ID" dirty="0" smtClean="0"/>
              <a:t>201</a:t>
            </a:r>
            <a:r>
              <a:rPr lang="en-US" dirty="0" smtClean="0"/>
              <a:t>2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id-ID" dirty="0" smtClean="0"/>
              <a:t>201</a:t>
            </a:r>
            <a:r>
              <a:rPr lang="en-US" dirty="0" smtClean="0"/>
              <a:t>7 </a:t>
            </a:r>
            <a:r>
              <a:rPr lang="en-US" dirty="0"/>
              <a:t>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dikeluarkan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Besco</a:t>
            </a:r>
            <a:r>
              <a:rPr lang="en-US" dirty="0"/>
              <a:t>. 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id-ID" dirty="0" smtClean="0"/>
              <a:t>201</a:t>
            </a:r>
            <a:r>
              <a:rPr lang="en-US" dirty="0" smtClean="0"/>
              <a:t>2</a:t>
            </a:r>
            <a:r>
              <a:rPr lang="en-US" dirty="0"/>
              <a:t>, </a:t>
            </a:r>
            <a:r>
              <a:rPr lang="en-US" dirty="0" err="1"/>
              <a:t>hitung</a:t>
            </a:r>
            <a:r>
              <a:rPr lang="en-US" dirty="0"/>
              <a:t> </a:t>
            </a:r>
            <a:r>
              <a:rPr lang="en-US" dirty="0" err="1"/>
              <a:t>indeks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id-ID" dirty="0" smtClean="0"/>
              <a:t>20</a:t>
            </a:r>
            <a:r>
              <a:rPr lang="en-US" dirty="0" smtClean="0"/>
              <a:t>17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iklan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/>
              <a:t>kabar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televisi</a:t>
            </a:r>
            <a:r>
              <a:rPr lang="en-US" dirty="0"/>
              <a:t>.</a:t>
            </a:r>
          </a:p>
          <a:p>
            <a:pPr marL="533400" indent="-533400" eaLnBrk="1" fontAlgn="auto" hangingPunct="1">
              <a:lnSpc>
                <a:spcPct val="90000"/>
              </a:lnSpc>
              <a:spcAft>
                <a:spcPts val="0"/>
              </a:spcAft>
              <a:buFont typeface="Wingdings" panose="05000000000000000000" pitchFamily="2" charset="2"/>
              <a:buNone/>
              <a:tabLst>
                <a:tab pos="2743200" algn="l"/>
                <a:tab pos="2979420" algn="l"/>
                <a:tab pos="4572000" algn="l"/>
                <a:tab pos="4808220" algn="l"/>
              </a:tabLst>
              <a:defRPr/>
            </a:pPr>
            <a:r>
              <a:rPr lang="en-US" dirty="0"/>
              <a:t>			</a:t>
            </a:r>
            <a:r>
              <a:rPr lang="id-ID" u="sng" dirty="0" smtClean="0"/>
              <a:t>20</a:t>
            </a:r>
            <a:r>
              <a:rPr lang="en-US" u="sng" dirty="0" smtClean="0"/>
              <a:t>12</a:t>
            </a:r>
            <a:r>
              <a:rPr lang="en-US" dirty="0"/>
              <a:t>		</a:t>
            </a:r>
            <a:r>
              <a:rPr lang="id-ID" u="sng" dirty="0" smtClean="0"/>
              <a:t>20</a:t>
            </a:r>
            <a:r>
              <a:rPr lang="en-US" u="sng" dirty="0" smtClean="0"/>
              <a:t>17</a:t>
            </a:r>
            <a:endParaRPr lang="en-US" u="sng" dirty="0"/>
          </a:p>
          <a:p>
            <a:pPr marL="533400" indent="-533400" eaLnBrk="1" fontAlgn="auto" hangingPunct="1">
              <a:lnSpc>
                <a:spcPct val="90000"/>
              </a:lnSpc>
              <a:spcAft>
                <a:spcPts val="0"/>
              </a:spcAft>
              <a:buFont typeface="Wingdings" panose="05000000000000000000" pitchFamily="2" charset="2"/>
              <a:buNone/>
              <a:tabLst>
                <a:tab pos="2743200" algn="l"/>
                <a:tab pos="2979420" algn="l"/>
                <a:tab pos="4572000" algn="l"/>
                <a:tab pos="4808220" algn="l"/>
              </a:tabLst>
              <a:defRPr/>
            </a:pPr>
            <a:r>
              <a:rPr lang="en-US" dirty="0"/>
              <a:t>	</a:t>
            </a:r>
            <a:r>
              <a:rPr lang="en-US" dirty="0" err="1" smtClean="0"/>
              <a:t>Surat</a:t>
            </a:r>
            <a:r>
              <a:rPr lang="en-US" dirty="0" smtClean="0"/>
              <a:t> </a:t>
            </a:r>
            <a:r>
              <a:rPr lang="en-US" dirty="0" err="1"/>
              <a:t>kabar</a:t>
            </a:r>
            <a:r>
              <a:rPr lang="en-US" dirty="0"/>
              <a:t>	$14,794	$29,412</a:t>
            </a:r>
          </a:p>
          <a:p>
            <a:pPr marL="533400" indent="-533400" eaLnBrk="1" fontAlgn="auto" hangingPunct="1">
              <a:lnSpc>
                <a:spcPct val="90000"/>
              </a:lnSpc>
              <a:spcAft>
                <a:spcPts val="0"/>
              </a:spcAft>
              <a:buFont typeface="Wingdings" panose="05000000000000000000" pitchFamily="2" charset="2"/>
              <a:buNone/>
              <a:tabLst>
                <a:tab pos="2743200" algn="l"/>
                <a:tab pos="2979420" algn="l"/>
                <a:tab pos="4572000" algn="l"/>
                <a:tab pos="4808220" algn="l"/>
              </a:tabLst>
              <a:defRPr/>
            </a:pPr>
            <a:r>
              <a:rPr lang="en-US" dirty="0"/>
              <a:t>	</a:t>
            </a:r>
            <a:r>
              <a:rPr lang="en-US" dirty="0" err="1" smtClean="0"/>
              <a:t>Televisi</a:t>
            </a:r>
            <a:r>
              <a:rPr lang="en-US" dirty="0" smtClean="0"/>
              <a:t>	$11,469	$23,904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43E22C57-EE62-4220-B77E-647BCD02E115}" type="slidenum">
              <a:rPr lang="en-US" altLang="en-US">
                <a:solidFill>
                  <a:srgbClr val="8DAECB"/>
                </a:solidFill>
                <a:latin typeface="Gill Sans MT" panose="020B0502020104020203" pitchFamily="34" charset="0"/>
              </a:rPr>
              <a:t>15</a:t>
            </a:fld>
            <a:endParaRPr lang="en-US" altLang="en-US">
              <a:solidFill>
                <a:srgbClr val="8DAECB"/>
              </a:solidFill>
              <a:latin typeface="Gill Sans MT" panose="020B0502020104020203" pitchFamily="34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385275" y="6474768"/>
            <a:ext cx="1710725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nn-NO" sz="900" dirty="0">
                <a:solidFill>
                  <a:prstClr val="black"/>
                </a:solidFill>
                <a:latin typeface="Arial Black" panose="020B0A04020102020204" pitchFamily="34" charset="0"/>
              </a:rPr>
              <a:t>By : BIDA SARI,  SP, MSi</a:t>
            </a:r>
            <a:endParaRPr lang="en-US" sz="900" dirty="0">
              <a:solidFill>
                <a:prstClr val="black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400" dirty="0">
                <a:solidFill>
                  <a:schemeClr val="tx2">
                    <a:satMod val="130000"/>
                  </a:schemeClr>
                </a:solidFill>
              </a:rPr>
              <a:t>INDEKS HARGA RELATIF SEDERHANA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365760" indent="-283210" eaLnBrk="1" fontAlgn="auto" hangingPunct="1">
              <a:spcAft>
                <a:spcPts val="0"/>
              </a:spcAft>
              <a:buFont typeface="Wingdings 2" panose="05020102010507070707"/>
              <a:buChar char=""/>
              <a:defRPr/>
            </a:pPr>
            <a:r>
              <a:rPr lang="en-US" b="1" dirty="0" err="1">
                <a:solidFill>
                  <a:srgbClr val="FF0000"/>
                </a:solidFill>
              </a:rPr>
              <a:t>Jawaban</a:t>
            </a:r>
            <a:r>
              <a:rPr lang="en-US" b="1" dirty="0">
                <a:solidFill>
                  <a:srgbClr val="FF0000"/>
                </a:solidFill>
              </a:rPr>
              <a:t> 2</a:t>
            </a:r>
          </a:p>
          <a:p>
            <a:pPr marL="365760" indent="-283210" eaLnBrk="1" fontAlgn="auto" hangingPunct="1">
              <a:spcAft>
                <a:spcPts val="0"/>
              </a:spcAft>
              <a:buFont typeface="Wingdings 2" panose="05020102010507070707"/>
              <a:buNone/>
              <a:defRPr/>
            </a:pPr>
            <a:r>
              <a:rPr lang="en-US" dirty="0"/>
              <a:t>	</a:t>
            </a:r>
            <a:r>
              <a:rPr lang="en-US" dirty="0" err="1"/>
              <a:t>Indeks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relatif</a:t>
            </a:r>
            <a:r>
              <a:rPr lang="en-US" dirty="0"/>
              <a:t> </a:t>
            </a:r>
            <a:r>
              <a:rPr lang="en-US" dirty="0" err="1"/>
              <a:t>sederhana</a:t>
            </a:r>
            <a:r>
              <a:rPr lang="en-US" dirty="0"/>
              <a:t> </a:t>
            </a:r>
            <a:r>
              <a:rPr lang="en-US" dirty="0" err="1"/>
              <a:t>adalah</a:t>
            </a:r>
            <a:endParaRPr lang="en-US" dirty="0"/>
          </a:p>
          <a:p>
            <a:pPr marL="365760" indent="-283210" eaLnBrk="1" fontAlgn="auto" hangingPunct="1">
              <a:spcAft>
                <a:spcPts val="0"/>
              </a:spcAft>
              <a:buFont typeface="Wingdings 2" panose="05020102010507070707"/>
              <a:buNone/>
              <a:defRPr/>
            </a:pPr>
            <a:endParaRPr lang="en-US" dirty="0"/>
          </a:p>
          <a:p>
            <a:pPr marL="365760" indent="-283210" eaLnBrk="1" fontAlgn="auto" hangingPunct="1">
              <a:spcAft>
                <a:spcPts val="0"/>
              </a:spcAft>
              <a:buFont typeface="Wingdings 2" panose="05020102010507070707"/>
              <a:buNone/>
              <a:defRPr/>
            </a:pPr>
            <a:endParaRPr lang="en-US" dirty="0"/>
          </a:p>
          <a:p>
            <a:pPr marL="365760" indent="-283210" eaLnBrk="1" fontAlgn="auto" hangingPunct="1">
              <a:spcAft>
                <a:spcPts val="0"/>
              </a:spcAft>
              <a:buFont typeface="Wingdings 2" panose="05020102010507070707"/>
              <a:buNone/>
              <a:defRPr/>
            </a:pPr>
            <a:endParaRPr lang="en-US" dirty="0"/>
          </a:p>
          <a:p>
            <a:pPr marL="365760" indent="-283210" eaLnBrk="1" fontAlgn="auto" hangingPunct="1">
              <a:spcAft>
                <a:spcPts val="0"/>
              </a:spcAft>
              <a:buFont typeface="Wingdings 2" panose="05020102010507070707"/>
              <a:buNone/>
              <a:defRPr/>
            </a:pPr>
            <a:endParaRPr lang="en-US" dirty="0"/>
          </a:p>
          <a:p>
            <a:pPr marL="365760" indent="-283210" eaLnBrk="1" fontAlgn="auto" hangingPunct="1">
              <a:spcAft>
                <a:spcPts val="0"/>
              </a:spcAft>
              <a:buFont typeface="Wingdings 2" panose="05020102010507070707"/>
              <a:buNone/>
              <a:defRPr/>
            </a:pPr>
            <a:endParaRPr lang="en-US" dirty="0"/>
          </a:p>
          <a:p>
            <a:pPr marL="365760" indent="-283210" eaLnBrk="1" fontAlgn="auto" hangingPunct="1">
              <a:spcAft>
                <a:spcPts val="0"/>
              </a:spcAft>
              <a:buFont typeface="Wingdings 2" panose="05020102010507070707"/>
              <a:buNone/>
              <a:defRPr/>
            </a:pPr>
            <a:endParaRPr lang="en-US" dirty="0"/>
          </a:p>
          <a:p>
            <a:pPr marL="365760" indent="-283210" algn="just" eaLnBrk="1" fontAlgn="auto" hangingPunct="1">
              <a:spcAft>
                <a:spcPts val="0"/>
              </a:spcAft>
              <a:buFont typeface="Wingdings 2" panose="05020102010507070707"/>
              <a:buNone/>
              <a:defRPr/>
            </a:pPr>
            <a:endParaRPr lang="en-US" dirty="0"/>
          </a:p>
          <a:p>
            <a:pPr marL="365760" indent="-283210" algn="just" eaLnBrk="1" fontAlgn="auto" hangingPunct="1">
              <a:spcAft>
                <a:spcPts val="0"/>
              </a:spcAft>
              <a:buFont typeface="Wingdings 2" panose="05020102010507070707"/>
              <a:buNone/>
              <a:defRPr/>
            </a:pPr>
            <a:r>
              <a:rPr lang="en-US" dirty="0"/>
              <a:t>	</a:t>
            </a:r>
            <a:r>
              <a:rPr lang="en-US" dirty="0" err="1"/>
              <a:t>Kenaikan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iklan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televisi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dibandingkan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/>
              <a:t>kabar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D3690267-3E16-4CB2-B68C-758104ABE2BC}" type="slidenum">
              <a:rPr lang="en-US" altLang="en-US">
                <a:solidFill>
                  <a:srgbClr val="8DAECB"/>
                </a:solidFill>
                <a:latin typeface="Gill Sans MT" panose="020B0502020104020203" pitchFamily="34" charset="0"/>
              </a:rPr>
              <a:t>16</a:t>
            </a:fld>
            <a:endParaRPr lang="en-US" altLang="en-US">
              <a:solidFill>
                <a:srgbClr val="8DAECB"/>
              </a:solidFill>
              <a:latin typeface="Gill Sans MT" panose="020B0502020104020203" pitchFamily="34" charset="0"/>
            </a:endParaRPr>
          </a:p>
        </p:txBody>
      </p:sp>
      <p:graphicFrame>
        <p:nvGraphicFramePr>
          <p:cNvPr id="6146" name="Object 4"/>
          <p:cNvGraphicFramePr>
            <a:graphicFrameLocks noChangeAspect="1"/>
          </p:cNvGraphicFramePr>
          <p:nvPr/>
        </p:nvGraphicFramePr>
        <p:xfrm>
          <a:off x="1868487" y="2286000"/>
          <a:ext cx="3084513" cy="294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5" name="Equation" r:id="rId3" imgW="33223200" imgH="31699200" progId="Equation.3">
                  <p:embed/>
                </p:oleObj>
              </mc:Choice>
              <mc:Fallback>
                <p:oleObj name="Equation" r:id="rId3" imgW="33223200" imgH="31699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8487" y="2286000"/>
                        <a:ext cx="3084513" cy="2943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7" name="Object 5"/>
          <p:cNvGraphicFramePr>
            <a:graphicFrameLocks noChangeAspect="1"/>
          </p:cNvGraphicFramePr>
          <p:nvPr/>
        </p:nvGraphicFramePr>
        <p:xfrm>
          <a:off x="5486400" y="2286000"/>
          <a:ext cx="3057525" cy="294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6" name="Equation" r:id="rId5" imgW="32918400" imgH="31699200" progId="Equation.3">
                  <p:embed/>
                </p:oleObj>
              </mc:Choice>
              <mc:Fallback>
                <p:oleObj name="Equation" r:id="rId5" imgW="32918400" imgH="316992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2286000"/>
                        <a:ext cx="3057525" cy="2943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385275" y="6474768"/>
            <a:ext cx="1710725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nn-NO" sz="900" dirty="0">
                <a:solidFill>
                  <a:prstClr val="black"/>
                </a:solidFill>
                <a:latin typeface="Arial Black" panose="020B0A04020102020204" pitchFamily="34" charset="0"/>
              </a:rPr>
              <a:t>By : BIDA SARI,  SP, MSi</a:t>
            </a:r>
            <a:endParaRPr lang="en-US" sz="900" dirty="0">
              <a:solidFill>
                <a:prstClr val="black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400" dirty="0">
                <a:solidFill>
                  <a:schemeClr val="tx2">
                    <a:satMod val="130000"/>
                  </a:schemeClr>
                </a:solidFill>
              </a:rPr>
              <a:t>INDEKS HARGA RELATIF SEDERHANA</a:t>
            </a:r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>
          <a:xfrm>
            <a:off x="1066800" y="1295400"/>
            <a:ext cx="7848600" cy="4953000"/>
          </a:xfrm>
        </p:spPr>
        <p:txBody>
          <a:bodyPr/>
          <a:lstStyle/>
          <a:p>
            <a:pPr eaLnBrk="1" hangingPunct="1"/>
            <a:r>
              <a:rPr lang="en-US" altLang="en-US" b="1" dirty="0" err="1">
                <a:solidFill>
                  <a:srgbClr val="FF0000"/>
                </a:solidFill>
              </a:rPr>
              <a:t>Contoh</a:t>
            </a:r>
            <a:r>
              <a:rPr lang="en-US" altLang="en-US" b="1" dirty="0">
                <a:solidFill>
                  <a:srgbClr val="FF0000"/>
                </a:solidFill>
              </a:rPr>
              <a:t> 3</a:t>
            </a:r>
          </a:p>
          <a:p>
            <a:pPr algn="just" eaLnBrk="1" hangingPunct="1">
              <a:buFont typeface="Wingdings 2" panose="05020102010507070707" pitchFamily="18" charset="2"/>
              <a:buNone/>
            </a:pPr>
            <a:r>
              <a:rPr lang="en-US" altLang="en-US" dirty="0"/>
              <a:t>	</a:t>
            </a:r>
            <a:r>
              <a:rPr lang="en-US" altLang="en-US" sz="2400" dirty="0"/>
              <a:t>Data rata-rata </a:t>
            </a:r>
            <a:r>
              <a:rPr lang="en-US" altLang="en-US" sz="2400" dirty="0" err="1"/>
              <a:t>perdagangan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beberapa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hasil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pertanian</a:t>
            </a:r>
            <a:r>
              <a:rPr lang="en-US" altLang="en-US" sz="2400" dirty="0"/>
              <a:t> di Jakarta </a:t>
            </a:r>
            <a:r>
              <a:rPr lang="en-US" altLang="en-US" sz="2400" dirty="0" err="1"/>
              <a:t>dari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tahun</a:t>
            </a:r>
            <a:r>
              <a:rPr lang="en-US" altLang="en-US" sz="2400" dirty="0"/>
              <a:t> </a:t>
            </a:r>
            <a:r>
              <a:rPr lang="id-ID" altLang="en-US" sz="2400" dirty="0" smtClean="0"/>
              <a:t>20</a:t>
            </a:r>
            <a:r>
              <a:rPr lang="en-US" altLang="en-US" sz="2400" dirty="0" smtClean="0"/>
              <a:t>12</a:t>
            </a:r>
            <a:r>
              <a:rPr lang="id-ID" altLang="en-US" sz="2400" dirty="0" smtClean="0"/>
              <a:t> </a:t>
            </a:r>
            <a:r>
              <a:rPr lang="en-US" altLang="en-US" sz="2400" dirty="0" smtClean="0"/>
              <a:t>– </a:t>
            </a:r>
            <a:r>
              <a:rPr lang="id-ID" altLang="en-US" sz="2400" dirty="0" smtClean="0"/>
              <a:t>20</a:t>
            </a:r>
            <a:r>
              <a:rPr lang="en-US" altLang="en-US" sz="2400" dirty="0" smtClean="0"/>
              <a:t>17 </a:t>
            </a:r>
            <a:r>
              <a:rPr lang="en-US" altLang="en-US" sz="2400" dirty="0" err="1"/>
              <a:t>disajikan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dalam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tabel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berikut</a:t>
            </a:r>
            <a:r>
              <a:rPr lang="en-US" altLang="en-US" sz="2400" dirty="0"/>
              <a:t>. </a:t>
            </a:r>
            <a:r>
              <a:rPr lang="en-US" altLang="en-US" sz="2400" dirty="0" err="1"/>
              <a:t>Hitunglah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indeks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harga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beras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pada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tahun</a:t>
            </a:r>
            <a:r>
              <a:rPr lang="en-US" altLang="en-US" sz="2400" dirty="0"/>
              <a:t> </a:t>
            </a:r>
            <a:r>
              <a:rPr lang="id-ID" altLang="en-US" sz="2400" dirty="0" smtClean="0"/>
              <a:t>20</a:t>
            </a:r>
            <a:r>
              <a:rPr lang="en-US" altLang="en-US" sz="2400" dirty="0" smtClean="0"/>
              <a:t>15</a:t>
            </a:r>
            <a:r>
              <a:rPr lang="en-US" altLang="en-US" sz="2400" dirty="0"/>
              <a:t>, </a:t>
            </a:r>
            <a:r>
              <a:rPr lang="id-ID" altLang="en-US" sz="2400" dirty="0" smtClean="0"/>
              <a:t>20</a:t>
            </a:r>
            <a:r>
              <a:rPr lang="en-US" altLang="en-US" sz="2400" dirty="0" smtClean="0"/>
              <a:t>16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dan</a:t>
            </a:r>
            <a:r>
              <a:rPr lang="en-US" altLang="en-US" sz="2400" dirty="0"/>
              <a:t> </a:t>
            </a:r>
            <a:r>
              <a:rPr lang="id-ID" altLang="en-US" sz="2400" dirty="0" smtClean="0"/>
              <a:t>20</a:t>
            </a:r>
            <a:r>
              <a:rPr lang="en-US" altLang="en-US" sz="2400" dirty="0" smtClean="0"/>
              <a:t>17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waktu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dasar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tahun</a:t>
            </a:r>
            <a:r>
              <a:rPr lang="en-US" altLang="en-US" sz="2400" dirty="0"/>
              <a:t> </a:t>
            </a:r>
            <a:r>
              <a:rPr lang="id-ID" altLang="en-US" sz="2400" dirty="0" smtClean="0"/>
              <a:t>20</a:t>
            </a:r>
            <a:r>
              <a:rPr lang="en-US" altLang="en-US" sz="2400" dirty="0" smtClean="0"/>
              <a:t>12</a:t>
            </a:r>
            <a:r>
              <a:rPr lang="en-US" altLang="en-US" sz="2400" dirty="0"/>
              <a:t>.</a:t>
            </a:r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71B98DCD-E45D-419F-93C5-D1677B216BA5}" type="slidenum">
              <a:rPr lang="en-US" altLang="en-US">
                <a:solidFill>
                  <a:srgbClr val="8DAECB"/>
                </a:solidFill>
                <a:latin typeface="Gill Sans MT" panose="020B0502020104020203" pitchFamily="34" charset="0"/>
              </a:rPr>
              <a:t>17</a:t>
            </a:fld>
            <a:endParaRPr lang="en-US" altLang="en-US">
              <a:solidFill>
                <a:srgbClr val="8DAECB"/>
              </a:solidFill>
              <a:latin typeface="Gill Sans MT" panose="020B0502020104020203" pitchFamily="34" charset="0"/>
            </a:endParaRPr>
          </a:p>
        </p:txBody>
      </p:sp>
      <p:graphicFrame>
        <p:nvGraphicFramePr>
          <p:cNvPr id="5" name="Group 69"/>
          <p:cNvGraphicFramePr/>
          <p:nvPr/>
        </p:nvGraphicFramePr>
        <p:xfrm>
          <a:off x="1600200" y="3657600"/>
          <a:ext cx="7162804" cy="2806631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1583358"/>
                <a:gridCol w="904775"/>
                <a:gridCol w="904775"/>
                <a:gridCol w="904775"/>
                <a:gridCol w="904775"/>
                <a:gridCol w="980173"/>
                <a:gridCol w="980173"/>
              </a:tblGrid>
              <a:tr h="27184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1600" b="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Jenis</a:t>
                      </a:r>
                      <a:r>
                        <a:rPr kumimoji="0" lang="en-US" sz="1600" b="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1600" b="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Pertanian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id-ID" sz="1600" b="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20</a:t>
                      </a:r>
                      <a:r>
                        <a:rPr kumimoji="0" lang="en-US" sz="1600" b="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12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id-ID" sz="1600" b="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20</a:t>
                      </a:r>
                      <a:r>
                        <a:rPr kumimoji="0" lang="en-US" sz="1600" b="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13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id-ID" sz="1600" b="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20</a:t>
                      </a:r>
                      <a:r>
                        <a:rPr kumimoji="0" lang="en-US" sz="1600" b="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14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id-ID" sz="1600" b="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20</a:t>
                      </a:r>
                      <a:r>
                        <a:rPr kumimoji="0" lang="en-US" sz="1600" b="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15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id-ID" sz="1600" b="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20</a:t>
                      </a:r>
                      <a:r>
                        <a:rPr kumimoji="0" lang="en-US" sz="1600" b="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16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id-ID" sz="1600" b="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20</a:t>
                      </a:r>
                      <a:r>
                        <a:rPr kumimoji="0" lang="en-US" sz="1600" b="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17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horzOverflow="overflow"/>
                </a:tc>
              </a:tr>
              <a:tr h="24713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1600" b="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Beras</a:t>
                      </a:r>
                      <a:endParaRPr kumimoji="0" lang="en-US" sz="1600" b="0" u="none" strike="noStrike" cap="none" normalizeH="0" baseline="0" dirty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1600" b="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Jagung</a:t>
                      </a:r>
                      <a:r>
                        <a:rPr kumimoji="0" lang="en-US" sz="1600" b="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1600" b="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Kuning</a:t>
                      </a:r>
                      <a:endParaRPr kumimoji="0" lang="en-US" sz="1600" b="0" u="none" strike="noStrike" cap="none" normalizeH="0" baseline="0" dirty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1600" b="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Kacang</a:t>
                      </a:r>
                      <a:r>
                        <a:rPr kumimoji="0" lang="en-US" sz="1600" b="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1600" b="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Kedelai</a:t>
                      </a:r>
                      <a:endParaRPr kumimoji="0" lang="en-US" sz="1600" b="0" u="none" strike="noStrike" cap="none" normalizeH="0" baseline="0" dirty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1600" b="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Kacang</a:t>
                      </a:r>
                      <a:r>
                        <a:rPr kumimoji="0" lang="en-US" sz="1600" b="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1600" b="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Hijau</a:t>
                      </a:r>
                      <a:endParaRPr kumimoji="0" lang="en-US" sz="1600" b="0" u="none" strike="noStrike" cap="none" normalizeH="0" baseline="0" dirty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1600" b="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Kacang</a:t>
                      </a:r>
                      <a:r>
                        <a:rPr kumimoji="0" lang="en-US" sz="1600" b="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Tanah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1600" b="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Ketela</a:t>
                      </a:r>
                      <a:r>
                        <a:rPr kumimoji="0" lang="en-US" sz="1600" b="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1600" b="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Pohon</a:t>
                      </a:r>
                      <a:endParaRPr kumimoji="0" lang="en-US" sz="1600" b="0" u="none" strike="noStrike" cap="none" normalizeH="0" baseline="0" dirty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1600" b="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Ketela</a:t>
                      </a:r>
                      <a:r>
                        <a:rPr kumimoji="0" lang="en-US" sz="1600" b="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1600" b="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Rambat</a:t>
                      </a:r>
                      <a:endParaRPr kumimoji="0" lang="en-US" sz="1600" b="0" u="none" strike="noStrike" cap="none" normalizeH="0" baseline="0" dirty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1600" b="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Kentang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1600" b="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66.368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1600" b="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34.877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1600" b="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110.505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1600" b="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111.528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1600" b="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161.243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1600" b="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15.433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1600" b="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22.033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1600" b="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46.984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1600" b="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67.337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1600" b="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39.829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1600" b="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116.458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1600" b="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111.063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1600" b="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198.271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1600" b="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13.853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1600" b="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22.273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1600" b="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55.110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1600" b="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81.522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1600" b="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45.850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1600" b="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121.542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1600" b="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127.108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1600" b="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209.542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1600" b="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20.538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1600" b="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29.831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1600" b="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85.183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1600" b="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100.209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1600" b="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50.000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1600" b="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115.052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1600" b="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128.750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1600" b="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200.000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1600" b="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26.944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1600" b="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36.698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1600" b="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82.404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1600" b="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101.382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1600" b="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62.740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1600" b="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114.800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1600" b="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163.042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1600" b="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228.792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1600" b="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26.079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1600" b="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35.688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1600" b="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93.713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1600" b="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111.183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1600" b="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66.208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1600" b="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125.733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1600" b="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192.771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1600" b="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223.250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1600" b="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24.311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1600" b="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35.131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1600" b="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121.920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385275" y="6474768"/>
            <a:ext cx="1710725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nn-NO" sz="900" dirty="0">
                <a:solidFill>
                  <a:prstClr val="black"/>
                </a:solidFill>
                <a:latin typeface="Arial Black" panose="020B0A04020102020204" pitchFamily="34" charset="0"/>
              </a:rPr>
              <a:t>By : BIDA SARI,  SP, MSi</a:t>
            </a:r>
            <a:endParaRPr lang="en-US" sz="900" dirty="0">
              <a:solidFill>
                <a:prstClr val="black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8683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400" dirty="0">
                <a:solidFill>
                  <a:schemeClr val="tx2">
                    <a:satMod val="130000"/>
                  </a:schemeClr>
                </a:solidFill>
              </a:rPr>
              <a:t>INDEKS HARGA RELATIF SEDERHANA</a:t>
            </a:r>
          </a:p>
        </p:txBody>
      </p:sp>
      <p:sp>
        <p:nvSpPr>
          <p:cNvPr id="7174" name="Content Placeholder 2"/>
          <p:cNvSpPr>
            <a:spLocks noGrp="1"/>
          </p:cNvSpPr>
          <p:nvPr>
            <p:ph idx="1"/>
          </p:nvPr>
        </p:nvSpPr>
        <p:spPr>
          <a:xfrm>
            <a:off x="1143000" y="1143000"/>
            <a:ext cx="7791450" cy="4800600"/>
          </a:xfrm>
        </p:spPr>
        <p:txBody>
          <a:bodyPr/>
          <a:lstStyle/>
          <a:p>
            <a:pPr eaLnBrk="1" hangingPunct="1"/>
            <a:r>
              <a:rPr lang="en-US" altLang="en-US" sz="2800" b="1" dirty="0" err="1">
                <a:solidFill>
                  <a:srgbClr val="FF0000"/>
                </a:solidFill>
              </a:rPr>
              <a:t>Jawaban</a:t>
            </a:r>
            <a:r>
              <a:rPr lang="en-US" altLang="en-US" sz="2800" b="1" dirty="0">
                <a:solidFill>
                  <a:srgbClr val="FF0000"/>
                </a:solidFill>
              </a:rPr>
              <a:t> 3</a:t>
            </a:r>
          </a:p>
          <a:p>
            <a:pPr eaLnBrk="1" hangingPunct="1"/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C9F00F49-340D-4C24-BBC0-600FF8AFCE45}" type="slidenum">
              <a:rPr lang="en-US" altLang="en-US">
                <a:solidFill>
                  <a:srgbClr val="8DAECB"/>
                </a:solidFill>
                <a:latin typeface="Gill Sans MT" panose="020B0502020104020203" pitchFamily="34" charset="0"/>
              </a:rPr>
              <a:t>18</a:t>
            </a:fld>
            <a:endParaRPr lang="en-US" altLang="en-US">
              <a:solidFill>
                <a:srgbClr val="8DAECB"/>
              </a:solidFill>
              <a:latin typeface="Gill Sans MT" panose="020B0502020104020203" pitchFamily="34" charset="0"/>
            </a:endParaRPr>
          </a:p>
        </p:txBody>
      </p:sp>
      <p:graphicFrame>
        <p:nvGraphicFramePr>
          <p:cNvPr id="7170" name="Object 2"/>
          <p:cNvGraphicFramePr>
            <a:graphicFrameLocks noChangeAspect="1"/>
          </p:cNvGraphicFramePr>
          <p:nvPr/>
        </p:nvGraphicFramePr>
        <p:xfrm>
          <a:off x="1524001" y="1837403"/>
          <a:ext cx="4724400" cy="10581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6" name="Equation" r:id="rId3" imgW="70713600" imgH="15849600" progId="Equation.3">
                  <p:embed/>
                </p:oleObj>
              </mc:Choice>
              <mc:Fallback>
                <p:oleObj name="Equation" r:id="rId3" imgW="70713600" imgH="158496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1" y="1837403"/>
                        <a:ext cx="4724400" cy="1058197"/>
                      </a:xfrm>
                      <a:prstGeom prst="rect">
                        <a:avLst/>
                      </a:prstGeom>
                      <a:noFill/>
                      <a:ln w="28575">
                        <a:solidFill>
                          <a:srgbClr val="3333FF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1524000" y="3200400"/>
          <a:ext cx="4724400" cy="10530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7" name="Equation" r:id="rId5" imgW="71018400" imgH="15849600" progId="Equation.3">
                  <p:embed/>
                </p:oleObj>
              </mc:Choice>
              <mc:Fallback>
                <p:oleObj name="Equation" r:id="rId5" imgW="71018400" imgH="158496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200400"/>
                        <a:ext cx="4724400" cy="1053055"/>
                      </a:xfrm>
                      <a:prstGeom prst="rect">
                        <a:avLst/>
                      </a:prstGeom>
                      <a:noFill/>
                      <a:ln w="28575">
                        <a:solidFill>
                          <a:srgbClr val="FF33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1524001" y="4531586"/>
          <a:ext cx="4724400" cy="11072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8" name="Equation" r:id="rId7" imgW="70713600" imgH="15849600" progId="Equation.3">
                  <p:embed/>
                </p:oleObj>
              </mc:Choice>
              <mc:Fallback>
                <p:oleObj name="Equation" r:id="rId7" imgW="70713600" imgH="15849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1" y="4531586"/>
                        <a:ext cx="4724400" cy="1107214"/>
                      </a:xfrm>
                      <a:prstGeom prst="rect">
                        <a:avLst/>
                      </a:prstGeom>
                      <a:noFill/>
                      <a:ln w="28575">
                        <a:solidFill>
                          <a:srgbClr val="00CC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4385275" y="6474768"/>
            <a:ext cx="1710725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nn-NO" sz="900" dirty="0">
                <a:solidFill>
                  <a:prstClr val="black"/>
                </a:solidFill>
                <a:latin typeface="Arial Black" panose="020B0A04020102020204" pitchFamily="34" charset="0"/>
              </a:rPr>
              <a:t>By : BIDA SARI,  SP, MSi</a:t>
            </a:r>
            <a:endParaRPr lang="en-US" sz="900" dirty="0">
              <a:solidFill>
                <a:prstClr val="black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477000" y="2471678"/>
            <a:ext cx="2438400" cy="286232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just" eaLnBrk="1" hangingPunct="1"/>
            <a:r>
              <a:rPr lang="en-US" altLang="en-US" dirty="0" err="1"/>
              <a:t>Jadi</a:t>
            </a:r>
            <a:r>
              <a:rPr lang="en-US" altLang="en-US" dirty="0"/>
              <a:t>, </a:t>
            </a:r>
            <a:r>
              <a:rPr lang="en-US" altLang="en-US" dirty="0" err="1"/>
              <a:t>dibandingkan</a:t>
            </a:r>
            <a:r>
              <a:rPr lang="en-US" altLang="en-US" dirty="0"/>
              <a:t> </a:t>
            </a:r>
            <a:r>
              <a:rPr lang="en-US" altLang="en-US" dirty="0" err="1"/>
              <a:t>dengan</a:t>
            </a:r>
            <a:r>
              <a:rPr lang="en-US" altLang="en-US" dirty="0"/>
              <a:t> </a:t>
            </a:r>
            <a:r>
              <a:rPr lang="en-US" altLang="en-US" dirty="0" err="1"/>
              <a:t>harga</a:t>
            </a:r>
            <a:r>
              <a:rPr lang="en-US" altLang="en-US" dirty="0"/>
              <a:t> </a:t>
            </a:r>
            <a:r>
              <a:rPr lang="en-US" altLang="en-US" dirty="0" err="1"/>
              <a:t>beras</a:t>
            </a:r>
            <a:r>
              <a:rPr lang="en-US" altLang="en-US" dirty="0"/>
              <a:t> </a:t>
            </a:r>
            <a:r>
              <a:rPr lang="en-US" altLang="en-US" dirty="0" err="1"/>
              <a:t>tahun</a:t>
            </a:r>
            <a:r>
              <a:rPr lang="en-US" altLang="en-US" dirty="0"/>
              <a:t> </a:t>
            </a:r>
            <a:r>
              <a:rPr lang="id-ID" altLang="en-US" dirty="0" smtClean="0"/>
              <a:t>20</a:t>
            </a:r>
            <a:r>
              <a:rPr lang="en-US" altLang="en-US" dirty="0" smtClean="0"/>
              <a:t>12</a:t>
            </a:r>
            <a:r>
              <a:rPr lang="en-US" altLang="en-US" dirty="0"/>
              <a:t>, </a:t>
            </a:r>
            <a:r>
              <a:rPr lang="en-US" altLang="en-US" dirty="0" err="1"/>
              <a:t>harga</a:t>
            </a:r>
            <a:r>
              <a:rPr lang="en-US" altLang="en-US" dirty="0"/>
              <a:t> </a:t>
            </a:r>
            <a:r>
              <a:rPr lang="en-US" altLang="en-US" dirty="0" err="1"/>
              <a:t>beras</a:t>
            </a:r>
            <a:r>
              <a:rPr lang="en-US" altLang="en-US" dirty="0"/>
              <a:t> </a:t>
            </a:r>
            <a:r>
              <a:rPr lang="en-US" altLang="en-US" dirty="0" err="1"/>
              <a:t>tahun</a:t>
            </a:r>
            <a:r>
              <a:rPr lang="en-US" altLang="en-US" dirty="0"/>
              <a:t> </a:t>
            </a:r>
            <a:r>
              <a:rPr lang="id-ID" altLang="en-US" dirty="0" smtClean="0"/>
              <a:t>20</a:t>
            </a:r>
            <a:r>
              <a:rPr lang="en-US" altLang="en-US" dirty="0" smtClean="0"/>
              <a:t>15 </a:t>
            </a:r>
            <a:r>
              <a:rPr lang="en-US" altLang="en-US" dirty="0" err="1"/>
              <a:t>naik</a:t>
            </a:r>
            <a:r>
              <a:rPr lang="en-US" altLang="en-US" dirty="0"/>
              <a:t> 50,99% (150,99</a:t>
            </a:r>
            <a:r>
              <a:rPr lang="en-US" altLang="en-US" dirty="0" smtClean="0"/>
              <a:t>% – 100%)</a:t>
            </a:r>
            <a:r>
              <a:rPr lang="id-ID" altLang="en-US" dirty="0" smtClean="0"/>
              <a:t>,</a:t>
            </a:r>
            <a:r>
              <a:rPr lang="en-US" altLang="en-US" dirty="0" smtClean="0"/>
              <a:t> </a:t>
            </a:r>
            <a:r>
              <a:rPr lang="en-US" altLang="en-US" dirty="0" err="1"/>
              <a:t>pada</a:t>
            </a:r>
            <a:r>
              <a:rPr lang="en-US" altLang="en-US" dirty="0"/>
              <a:t> </a:t>
            </a:r>
            <a:r>
              <a:rPr lang="en-US" altLang="en-US" dirty="0" err="1"/>
              <a:t>tahun</a:t>
            </a:r>
            <a:r>
              <a:rPr lang="en-US" altLang="en-US" dirty="0"/>
              <a:t> </a:t>
            </a:r>
            <a:r>
              <a:rPr lang="id-ID" altLang="en-US" dirty="0" smtClean="0"/>
              <a:t>20</a:t>
            </a:r>
            <a:r>
              <a:rPr lang="en-US" altLang="en-US" dirty="0" smtClean="0"/>
              <a:t>16 </a:t>
            </a:r>
            <a:r>
              <a:rPr lang="en-US" altLang="en-US" dirty="0" err="1"/>
              <a:t>naik</a:t>
            </a:r>
            <a:r>
              <a:rPr lang="en-US" altLang="en-US" dirty="0"/>
              <a:t> 52,76%, </a:t>
            </a:r>
            <a:r>
              <a:rPr lang="en-US" altLang="en-US" dirty="0" err="1"/>
              <a:t>dan</a:t>
            </a:r>
            <a:r>
              <a:rPr lang="en-US" altLang="en-US" dirty="0"/>
              <a:t> </a:t>
            </a:r>
            <a:r>
              <a:rPr lang="en-US" altLang="en-US" dirty="0" err="1"/>
              <a:t>pada</a:t>
            </a:r>
            <a:r>
              <a:rPr lang="en-US" altLang="en-US" dirty="0"/>
              <a:t> </a:t>
            </a:r>
            <a:r>
              <a:rPr lang="en-US" altLang="en-US" dirty="0" err="1"/>
              <a:t>tahun</a:t>
            </a:r>
            <a:r>
              <a:rPr lang="en-US" altLang="en-US" dirty="0"/>
              <a:t> </a:t>
            </a:r>
            <a:r>
              <a:rPr lang="id-ID" altLang="en-US" dirty="0" smtClean="0"/>
              <a:t>201</a:t>
            </a:r>
            <a:r>
              <a:rPr lang="en-US" altLang="en-US" dirty="0" smtClean="0"/>
              <a:t>7 </a:t>
            </a:r>
            <a:r>
              <a:rPr lang="en-US" altLang="en-US" dirty="0" err="1"/>
              <a:t>naik</a:t>
            </a:r>
            <a:r>
              <a:rPr lang="en-US" altLang="en-US" dirty="0"/>
              <a:t> 67,52%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 eaLnBrk="1" fontAlgn="auto" hangingPunct="1">
              <a:spcAft>
                <a:spcPts val="0"/>
              </a:spcAft>
              <a:defRPr/>
            </a:pPr>
            <a:r>
              <a:rPr lang="en-US" sz="3600" b="1" dirty="0">
                <a:solidFill>
                  <a:schemeClr val="tx2">
                    <a:satMod val="130000"/>
                  </a:schemeClr>
                </a:solidFill>
              </a:rPr>
              <a:t>BEBEBAPA HAL </a:t>
            </a:r>
            <a:r>
              <a:rPr lang="en-US" sz="3600" b="1" dirty="0" smtClean="0">
                <a:solidFill>
                  <a:schemeClr val="tx2">
                    <a:satMod val="130000"/>
                  </a:schemeClr>
                </a:solidFill>
              </a:rPr>
              <a:t>PENTING</a:t>
            </a:r>
            <a:r>
              <a:rPr lang="id-ID" sz="3600" b="1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id-ID" sz="3600" b="1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en-US" sz="3600" b="1" dirty="0" smtClean="0">
                <a:solidFill>
                  <a:schemeClr val="tx2">
                    <a:satMod val="130000"/>
                  </a:schemeClr>
                </a:solidFill>
              </a:rPr>
              <a:t>TENTANG </a:t>
            </a:r>
            <a:r>
              <a:rPr lang="en-US" sz="3600" b="1" dirty="0">
                <a:solidFill>
                  <a:schemeClr val="tx2">
                    <a:satMod val="130000"/>
                  </a:schemeClr>
                </a:solidFill>
              </a:rPr>
              <a:t>INDEKS HARGA</a:t>
            </a:r>
            <a:endParaRPr lang="en-US" sz="36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33400" indent="-533400" algn="just" eaLnBrk="1" fontAlgn="auto" hangingPunct="1">
              <a:spcAft>
                <a:spcPts val="0"/>
              </a:spcAft>
              <a:buFont typeface="Wingdings 2" panose="05020102010507070707"/>
              <a:buChar char=""/>
              <a:tabLst>
                <a:tab pos="1482725" algn="l"/>
                <a:tab pos="2743200" algn="l"/>
                <a:tab pos="4114800" algn="l"/>
                <a:tab pos="5422900" algn="l"/>
                <a:tab pos="6794500" algn="l"/>
              </a:tabLst>
              <a:defRPr/>
            </a:pPr>
            <a:r>
              <a:rPr lang="en-US" sz="2800" b="1" dirty="0" err="1">
                <a:solidFill>
                  <a:srgbClr val="FF0000"/>
                </a:solidFill>
              </a:rPr>
              <a:t>Pemilihan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Tahun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Dasar</a:t>
            </a:r>
            <a:endParaRPr lang="en-US" sz="2800" b="1" dirty="0">
              <a:solidFill>
                <a:srgbClr val="FF0000"/>
              </a:solidFill>
            </a:endParaRPr>
          </a:p>
          <a:p>
            <a:pPr marL="1081405" lvl="1" indent="-457200" algn="just" eaLnBrk="1" fontAlgn="auto" hangingPunct="1">
              <a:spcAft>
                <a:spcPts val="0"/>
              </a:spcAft>
              <a:buSzPct val="75000"/>
              <a:buFont typeface="Verdana" panose="020B0604030504040204"/>
              <a:buChar char="◦"/>
              <a:tabLst>
                <a:tab pos="1482725" algn="l"/>
                <a:tab pos="2743200" algn="l"/>
                <a:tab pos="4114800" algn="l"/>
                <a:tab pos="5422900" algn="l"/>
                <a:tab pos="6794500" algn="l"/>
              </a:tabLst>
              <a:defRPr/>
            </a:pP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sebaiknya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jauh</a:t>
            </a:r>
            <a:r>
              <a:rPr lang="en-US" dirty="0"/>
              <a:t> </a:t>
            </a:r>
            <a:r>
              <a:rPr lang="en-US" dirty="0" err="1"/>
              <a:t>jaraknya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periode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(</a:t>
            </a:r>
            <a:r>
              <a:rPr lang="en-US" i="1" dirty="0"/>
              <a:t>current period</a:t>
            </a:r>
            <a:r>
              <a:rPr lang="en-US" dirty="0"/>
              <a:t>).</a:t>
            </a:r>
          </a:p>
          <a:p>
            <a:pPr marL="1081405" lvl="1" indent="-457200" algn="just" eaLnBrk="1" fontAlgn="auto" hangingPunct="1">
              <a:spcAft>
                <a:spcPts val="1200"/>
              </a:spcAft>
              <a:buSzPct val="75000"/>
              <a:buFont typeface="Verdana" panose="020B0604030504040204"/>
              <a:buChar char="◦"/>
              <a:tabLst>
                <a:tab pos="1482725" algn="l"/>
                <a:tab pos="2743200" algn="l"/>
                <a:tab pos="4114800" algn="l"/>
                <a:tab pos="5422900" algn="l"/>
                <a:tab pos="6794500" algn="l"/>
              </a:tabLst>
              <a:defRPr/>
            </a:pPr>
            <a:r>
              <a:rPr lang="en-US" dirty="0" err="1"/>
              <a:t>Penentuan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sebaiknya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penyesuaian</a:t>
            </a:r>
            <a:r>
              <a:rPr lang="en-US" dirty="0"/>
              <a:t>/</a:t>
            </a:r>
            <a:r>
              <a:rPr lang="en-US" dirty="0" err="1"/>
              <a:t>pembaruan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teratur</a:t>
            </a:r>
            <a:r>
              <a:rPr lang="en-US" dirty="0"/>
              <a:t>.</a:t>
            </a:r>
          </a:p>
          <a:p>
            <a:pPr marL="533400" indent="-533400" algn="just" eaLnBrk="1" fontAlgn="auto" hangingPunct="1">
              <a:spcAft>
                <a:spcPts val="0"/>
              </a:spcAft>
              <a:buFont typeface="Wingdings 2" panose="05020102010507070707"/>
              <a:buChar char=""/>
              <a:tabLst>
                <a:tab pos="1482725" algn="l"/>
                <a:tab pos="2743200" algn="l"/>
                <a:tab pos="4114800" algn="l"/>
                <a:tab pos="5422900" algn="l"/>
                <a:tab pos="6794500" algn="l"/>
              </a:tabLst>
              <a:defRPr/>
            </a:pPr>
            <a:r>
              <a:rPr lang="en-US" sz="2800" b="1" dirty="0" err="1">
                <a:solidFill>
                  <a:srgbClr val="FF0000"/>
                </a:solidFill>
              </a:rPr>
              <a:t>Perubahan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Kualitas</a:t>
            </a:r>
            <a:endParaRPr lang="en-US" sz="2800" b="1" dirty="0">
              <a:solidFill>
                <a:srgbClr val="FF0000"/>
              </a:solidFill>
            </a:endParaRPr>
          </a:p>
          <a:p>
            <a:pPr marL="1081405" lvl="1" indent="-457200" algn="just" eaLnBrk="1" fontAlgn="auto" hangingPunct="1">
              <a:spcAft>
                <a:spcPts val="0"/>
              </a:spcAft>
              <a:buSzPct val="75000"/>
              <a:buFont typeface="Verdana" panose="020B0604030504040204"/>
              <a:buChar char="◦"/>
              <a:tabLst>
                <a:tab pos="1482725" algn="l"/>
                <a:tab pos="2743200" algn="l"/>
                <a:tab pos="4114800" algn="l"/>
                <a:tab pos="5422900" algn="l"/>
                <a:tab pos="6794500" algn="l"/>
              </a:tabLst>
              <a:defRPr/>
            </a:pPr>
            <a:r>
              <a:rPr lang="en-US" dirty="0" err="1"/>
              <a:t>Asumsi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Indeks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: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dihitung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komoditas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periode</a:t>
            </a:r>
            <a:r>
              <a:rPr lang="en-US" dirty="0"/>
              <a:t>.</a:t>
            </a:r>
          </a:p>
          <a:p>
            <a:pPr marL="1081405" lvl="1" indent="-457200" algn="just" eaLnBrk="1" fontAlgn="auto" hangingPunct="1">
              <a:spcAft>
                <a:spcPts val="0"/>
              </a:spcAft>
              <a:buSzPct val="75000"/>
              <a:buFont typeface="Verdana" panose="020B0604030504040204"/>
              <a:buChar char="◦"/>
              <a:tabLst>
                <a:tab pos="1482725" algn="l"/>
                <a:tab pos="2743200" algn="l"/>
                <a:tab pos="4114800" algn="l"/>
                <a:tab pos="5422900" algn="l"/>
                <a:tab pos="6794500" algn="l"/>
              </a:tabLst>
              <a:defRPr/>
            </a:pPr>
            <a:r>
              <a:rPr lang="en-US" dirty="0" err="1"/>
              <a:t>Perbaikan</a:t>
            </a:r>
            <a:r>
              <a:rPr lang="en-US" dirty="0"/>
              <a:t> </a:t>
            </a:r>
            <a:r>
              <a:rPr lang="en-US" dirty="0" err="1"/>
              <a:t>kualitas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substansial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berakibat</a:t>
            </a:r>
            <a:r>
              <a:rPr lang="en-US" dirty="0"/>
              <a:t> </a:t>
            </a:r>
            <a:r>
              <a:rPr lang="en-US" dirty="0" err="1"/>
              <a:t>meningkatnya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sz="2400" dirty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541FEDE8-4FDF-415F-BB99-D51BF4ACA129}" type="slidenum">
              <a:rPr lang="en-US" altLang="en-US">
                <a:solidFill>
                  <a:srgbClr val="8DAECB"/>
                </a:solidFill>
                <a:latin typeface="Gill Sans MT" panose="020B0502020104020203" pitchFamily="34" charset="0"/>
              </a:rPr>
              <a:t>19</a:t>
            </a:fld>
            <a:endParaRPr lang="en-US" altLang="en-US">
              <a:solidFill>
                <a:srgbClr val="8DAECB"/>
              </a:solidFill>
              <a:latin typeface="Gill Sans MT" panose="020B0502020104020203" pitchFamily="34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385275" y="6474768"/>
            <a:ext cx="1710725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nn-NO" sz="900" dirty="0">
                <a:solidFill>
                  <a:prstClr val="black"/>
                </a:solidFill>
                <a:latin typeface="Arial Black" panose="020B0A04020102020204" pitchFamily="34" charset="0"/>
              </a:rPr>
              <a:t>By : BIDA SARI,  SP, MSi</a:t>
            </a:r>
            <a:endParaRPr lang="en-US" sz="900" dirty="0">
              <a:solidFill>
                <a:prstClr val="black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2">
                    <a:satMod val="130000"/>
                  </a:schemeClr>
                </a:solidFill>
              </a:rPr>
              <a:t>ANGKA INDEKS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447800"/>
            <a:ext cx="7639050" cy="5026968"/>
          </a:xfrm>
        </p:spPr>
        <p:txBody>
          <a:bodyPr>
            <a:normAutofit fontScale="85000" lnSpcReduction="20000"/>
          </a:bodyPr>
          <a:lstStyle/>
          <a:p>
            <a:pPr marL="365760" indent="-283210" eaLnBrk="1" fontAlgn="auto" hangingPunct="1">
              <a:spcAft>
                <a:spcPts val="0"/>
              </a:spcAft>
              <a:buFont typeface="Wingdings 2" panose="05020102010507070707"/>
              <a:buChar char=""/>
              <a:defRPr/>
            </a:pPr>
            <a:r>
              <a:rPr lang="en-US" b="1" dirty="0" err="1">
                <a:solidFill>
                  <a:srgbClr val="FF0000"/>
                </a:solidFill>
              </a:rPr>
              <a:t>Konsep</a:t>
            </a:r>
            <a:endParaRPr lang="en-US" b="1" dirty="0">
              <a:solidFill>
                <a:srgbClr val="FF0000"/>
              </a:solidFill>
            </a:endParaRPr>
          </a:p>
          <a:p>
            <a:pPr marL="365760" indent="-283210" algn="just" eaLnBrk="1" fontAlgn="auto" hangingPunct="1">
              <a:spcAft>
                <a:spcPts val="0"/>
              </a:spcAft>
              <a:buFont typeface="Wingdings 2" panose="05020102010507070707"/>
              <a:buNone/>
              <a:defRPr/>
            </a:pPr>
            <a:r>
              <a:rPr lang="en-US" dirty="0"/>
              <a:t>	</a:t>
            </a:r>
            <a:r>
              <a:rPr lang="en-US" sz="2800" b="1" dirty="0" err="1"/>
              <a:t>Angka</a:t>
            </a:r>
            <a:r>
              <a:rPr lang="en-US" sz="2800" b="1" dirty="0"/>
              <a:t> </a:t>
            </a:r>
            <a:r>
              <a:rPr lang="en-US" sz="2800" b="1" dirty="0" err="1"/>
              <a:t>indeks</a:t>
            </a:r>
            <a:r>
              <a:rPr lang="en-US" sz="2800" b="1" dirty="0"/>
              <a:t> </a:t>
            </a:r>
            <a:r>
              <a:rPr lang="en-US" sz="2800" dirty="0" err="1"/>
              <a:t>adalah</a:t>
            </a:r>
            <a:r>
              <a:rPr lang="en-US" sz="2800" dirty="0"/>
              <a:t> </a:t>
            </a:r>
            <a:r>
              <a:rPr lang="en-US" sz="2800" dirty="0" err="1"/>
              <a:t>angka</a:t>
            </a:r>
            <a:r>
              <a:rPr lang="en-US" sz="2800" dirty="0"/>
              <a:t> yang </a:t>
            </a:r>
            <a:r>
              <a:rPr lang="en-US" sz="2800" dirty="0" err="1"/>
              <a:t>dibuat</a:t>
            </a:r>
            <a:r>
              <a:rPr lang="en-US" sz="2800" dirty="0"/>
              <a:t> </a:t>
            </a:r>
            <a:r>
              <a:rPr lang="en-US" sz="2800" dirty="0" err="1"/>
              <a:t>sedemikian</a:t>
            </a:r>
            <a:r>
              <a:rPr lang="en-US" sz="2800" dirty="0"/>
              <a:t> </a:t>
            </a:r>
            <a:r>
              <a:rPr lang="en-US" sz="2800" dirty="0" err="1"/>
              <a:t>rupa</a:t>
            </a:r>
            <a:r>
              <a:rPr lang="en-US" sz="2800" dirty="0"/>
              <a:t> </a:t>
            </a:r>
            <a:r>
              <a:rPr lang="en-US" sz="2800" dirty="0" err="1"/>
              <a:t>sehingga</a:t>
            </a:r>
            <a:r>
              <a:rPr lang="en-US" sz="2800" dirty="0"/>
              <a:t>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dipergunakan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melakukan</a:t>
            </a:r>
            <a:r>
              <a:rPr lang="en-US" sz="2800" dirty="0"/>
              <a:t> </a:t>
            </a:r>
            <a:r>
              <a:rPr lang="en-US" sz="2800" dirty="0" err="1"/>
              <a:t>perbandingan</a:t>
            </a:r>
            <a:r>
              <a:rPr lang="en-US" sz="2800" dirty="0"/>
              <a:t> </a:t>
            </a:r>
            <a:r>
              <a:rPr lang="en-US" sz="2800" dirty="0" err="1"/>
              <a:t>antara</a:t>
            </a:r>
            <a:r>
              <a:rPr lang="en-US" sz="2800" dirty="0"/>
              <a:t> </a:t>
            </a:r>
            <a:r>
              <a:rPr lang="en-US" sz="2800" dirty="0" err="1"/>
              <a:t>kegiatan</a:t>
            </a:r>
            <a:r>
              <a:rPr lang="en-US" sz="2800" dirty="0"/>
              <a:t> yang </a:t>
            </a:r>
            <a:r>
              <a:rPr lang="en-US" sz="2800" dirty="0" err="1"/>
              <a:t>sama</a:t>
            </a:r>
            <a:r>
              <a:rPr lang="en-US" sz="2800" dirty="0"/>
              <a:t> (</a:t>
            </a:r>
            <a:r>
              <a:rPr lang="en-US" sz="2800" dirty="0" err="1"/>
              <a:t>produksi</a:t>
            </a:r>
            <a:r>
              <a:rPr lang="en-US" sz="2800" dirty="0"/>
              <a:t>, </a:t>
            </a:r>
            <a:r>
              <a:rPr lang="en-US" sz="2800" dirty="0" err="1"/>
              <a:t>ekspor</a:t>
            </a:r>
            <a:r>
              <a:rPr lang="en-US" sz="2800" dirty="0"/>
              <a:t>, </a:t>
            </a:r>
            <a:r>
              <a:rPr lang="en-US" sz="2800" dirty="0" err="1"/>
              <a:t>hasil</a:t>
            </a:r>
            <a:r>
              <a:rPr lang="en-US" sz="2800" dirty="0"/>
              <a:t> </a:t>
            </a:r>
            <a:r>
              <a:rPr lang="en-US" sz="2800" dirty="0" err="1"/>
              <a:t>penjualan</a:t>
            </a:r>
            <a:r>
              <a:rPr lang="en-US" sz="2800" dirty="0"/>
              <a:t>, </a:t>
            </a:r>
            <a:r>
              <a:rPr lang="en-US" sz="2800" dirty="0" err="1"/>
              <a:t>jumlah</a:t>
            </a:r>
            <a:r>
              <a:rPr lang="en-US" sz="2800" dirty="0"/>
              <a:t> </a:t>
            </a:r>
            <a:r>
              <a:rPr lang="en-US" sz="2800" dirty="0" err="1"/>
              <a:t>uang</a:t>
            </a:r>
            <a:r>
              <a:rPr lang="en-US" sz="2800" dirty="0"/>
              <a:t> </a:t>
            </a:r>
            <a:r>
              <a:rPr lang="en-US" sz="2800" dirty="0" err="1"/>
              <a:t>beredar</a:t>
            </a:r>
            <a:r>
              <a:rPr lang="en-US" sz="2800" dirty="0"/>
              <a:t>, </a:t>
            </a:r>
            <a:r>
              <a:rPr lang="en-US" sz="2800" dirty="0" err="1"/>
              <a:t>dll</a:t>
            </a:r>
            <a:r>
              <a:rPr lang="en-US" sz="2800" dirty="0"/>
              <a:t>)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waktu</a:t>
            </a:r>
            <a:r>
              <a:rPr lang="en-US" sz="2800" dirty="0"/>
              <a:t> yang </a:t>
            </a:r>
            <a:r>
              <a:rPr lang="en-US" sz="2800" dirty="0" err="1"/>
              <a:t>berbeda</a:t>
            </a:r>
            <a:r>
              <a:rPr lang="id-ID" sz="2800" dirty="0"/>
              <a:t> atau angka perbandingan yang dinyatakan dalam persentase untuk mengukur perubahan relatif satu variabel atau lebih pada waktu tertentu, dibandingkan dengan variabel yang sama pada waktu yang lainnya. </a:t>
            </a:r>
            <a:r>
              <a:rPr lang="id-ID" sz="2800" dirty="0" smtClean="0"/>
              <a:t>Misal : ukuran </a:t>
            </a:r>
            <a:r>
              <a:rPr lang="id-ID" sz="2800" dirty="0"/>
              <a:t>yg menyatakan tingkat perubahan harga, kuantitas atau nilai pada suatu periode dibandingkan dengan periode tertentu (periode dasar</a:t>
            </a:r>
            <a:r>
              <a:rPr lang="id-ID" sz="2800" dirty="0" smtClean="0"/>
              <a:t>)</a:t>
            </a:r>
          </a:p>
          <a:p>
            <a:pPr eaLnBrk="1" hangingPunct="1"/>
            <a:r>
              <a:rPr lang="en-US" altLang="en-US" sz="2800" b="1" dirty="0" err="1">
                <a:solidFill>
                  <a:srgbClr val="FF0000"/>
                </a:solidFill>
              </a:rPr>
              <a:t>Satuan</a:t>
            </a:r>
            <a:endParaRPr lang="en-US" altLang="en-US" sz="2800" b="1" dirty="0">
              <a:solidFill>
                <a:srgbClr val="FF0000"/>
              </a:solidFill>
            </a:endParaRPr>
          </a:p>
          <a:p>
            <a:pPr algn="just" eaLnBrk="1" hangingPunct="1">
              <a:buNone/>
            </a:pPr>
            <a:r>
              <a:rPr lang="en-US" altLang="en-US" sz="2800" dirty="0"/>
              <a:t>	</a:t>
            </a:r>
            <a:r>
              <a:rPr lang="en-US" altLang="en-US" sz="2800" dirty="0" err="1"/>
              <a:t>Satuan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angka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indeks</a:t>
            </a:r>
            <a:r>
              <a:rPr lang="en-US" altLang="en-US" sz="2800" dirty="0"/>
              <a:t> </a:t>
            </a:r>
            <a:r>
              <a:rPr lang="en-US" altLang="en-US" sz="2800" b="1" dirty="0">
                <a:solidFill>
                  <a:srgbClr val="FF0000"/>
                </a:solidFill>
              </a:rPr>
              <a:t>%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namun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dalam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prakteknya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jarang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dipakai</a:t>
            </a:r>
            <a:r>
              <a:rPr lang="en-US" altLang="en-US" sz="2800" dirty="0"/>
              <a:t>.</a:t>
            </a:r>
            <a:endParaRPr lang="id-ID" sz="2800" dirty="0" smtClean="0"/>
          </a:p>
          <a:p>
            <a:pPr marL="365760" indent="-283210" algn="just" eaLnBrk="1" fontAlgn="auto" hangingPunct="1">
              <a:spcAft>
                <a:spcPts val="0"/>
              </a:spcAft>
              <a:buFont typeface="Wingdings 2" panose="05020102010507070707"/>
              <a:buNone/>
              <a:defRPr/>
            </a:pPr>
            <a:endParaRPr lang="en-US" sz="2800" dirty="0"/>
          </a:p>
          <a:p>
            <a:pPr marL="365760" indent="-283210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en-US" dirty="0"/>
          </a:p>
          <a:p>
            <a:pPr marL="365760" indent="-283210" eaLnBrk="1" fontAlgn="auto" hangingPunct="1">
              <a:spcAft>
                <a:spcPts val="0"/>
              </a:spcAft>
              <a:buFont typeface="Wingdings 2" panose="05020102010507070707"/>
              <a:buChar char=""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CD07450-D765-435A-8511-96B75BB1F099}" type="slidenum">
              <a:rPr lang="en-US" altLang="en-US">
                <a:solidFill>
                  <a:srgbClr val="8DAECB"/>
                </a:solidFill>
                <a:latin typeface="Gill Sans MT" panose="020B0502020104020203" pitchFamily="34" charset="0"/>
              </a:rPr>
              <a:t>2</a:t>
            </a:fld>
            <a:endParaRPr lang="en-US" altLang="en-US">
              <a:solidFill>
                <a:srgbClr val="8DAECB"/>
              </a:solidFill>
              <a:latin typeface="Gill Sans MT" panose="020B0502020104020203" pitchFamily="34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385275" y="6474768"/>
            <a:ext cx="1710725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nn-NO" sz="900" dirty="0">
                <a:solidFill>
                  <a:prstClr val="black"/>
                </a:solidFill>
                <a:latin typeface="Arial Black" panose="020B0A04020102020204" pitchFamily="34" charset="0"/>
              </a:rPr>
              <a:t>By : BIDA SARI,  SP, MSi</a:t>
            </a:r>
            <a:endParaRPr lang="en-US" sz="900" dirty="0">
              <a:solidFill>
                <a:prstClr val="black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74638"/>
            <a:ext cx="8077200" cy="11430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d-ID" sz="3100" dirty="0">
                <a:solidFill>
                  <a:schemeClr val="tx2">
                    <a:satMod val="130000"/>
                  </a:schemeClr>
                </a:solidFill>
              </a:rPr>
              <a:t>Latihan </a:t>
            </a:r>
            <a:r>
              <a:rPr lang="en-US" sz="3100" dirty="0" err="1" smtClean="0">
                <a:solidFill>
                  <a:schemeClr val="tx2">
                    <a:satMod val="130000"/>
                  </a:schemeClr>
                </a:solidFill>
              </a:rPr>
              <a:t>Soal</a:t>
            </a:r>
            <a:r>
              <a:rPr lang="id-ID" sz="3100" dirty="0" smtClean="0">
                <a:solidFill>
                  <a:schemeClr val="tx2">
                    <a:satMod val="130000"/>
                  </a:schemeClr>
                </a:solidFill>
              </a:rPr>
              <a:t> 1:</a:t>
            </a:r>
            <a:r>
              <a:rPr lang="en-US" sz="3100" dirty="0" smtClean="0">
                <a:solidFill>
                  <a:schemeClr val="tx2">
                    <a:satMod val="130000"/>
                  </a:schemeClr>
                </a:solidFill>
              </a:rPr>
              <a:t> </a:t>
            </a:r>
            <a:r>
              <a:rPr lang="en-US" sz="3100" dirty="0" err="1">
                <a:solidFill>
                  <a:schemeClr val="tx2">
                    <a:satMod val="130000"/>
                  </a:schemeClr>
                </a:solidFill>
              </a:rPr>
              <a:t>Indeks</a:t>
            </a:r>
            <a:r>
              <a:rPr lang="en-US" sz="3100" dirty="0">
                <a:solidFill>
                  <a:schemeClr val="tx2">
                    <a:satMod val="130000"/>
                  </a:schemeClr>
                </a:solidFill>
              </a:rPr>
              <a:t> </a:t>
            </a:r>
            <a:r>
              <a:rPr lang="en-US" sz="3100" dirty="0" err="1">
                <a:solidFill>
                  <a:schemeClr val="tx2">
                    <a:satMod val="130000"/>
                  </a:schemeClr>
                </a:solidFill>
              </a:rPr>
              <a:t>Produksi</a:t>
            </a:r>
            <a:r>
              <a:rPr lang="en-US" sz="3100" dirty="0">
                <a:solidFill>
                  <a:schemeClr val="tx2">
                    <a:satMod val="130000"/>
                  </a:schemeClr>
                </a:solidFill>
              </a:rPr>
              <a:t> </a:t>
            </a:r>
            <a:r>
              <a:rPr lang="en-US" sz="3100" dirty="0" err="1">
                <a:solidFill>
                  <a:schemeClr val="tx2">
                    <a:satMod val="130000"/>
                  </a:schemeClr>
                </a:solidFill>
              </a:rPr>
              <a:t>Relatif</a:t>
            </a:r>
            <a:r>
              <a:rPr lang="en-US" sz="3100" dirty="0">
                <a:solidFill>
                  <a:schemeClr val="tx2">
                    <a:satMod val="130000"/>
                  </a:schemeClr>
                </a:solidFill>
              </a:rPr>
              <a:t> </a:t>
            </a:r>
            <a:r>
              <a:rPr lang="en-US" sz="3100" dirty="0" err="1">
                <a:solidFill>
                  <a:schemeClr val="tx2">
                    <a:satMod val="130000"/>
                  </a:schemeClr>
                </a:solidFill>
              </a:rPr>
              <a:t>Sederhana</a:t>
            </a:r>
            <a:endParaRPr lang="en-US" sz="31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>
          <a:xfrm>
            <a:off x="1143000" y="1447800"/>
            <a:ext cx="7772400" cy="4800600"/>
          </a:xfrm>
        </p:spPr>
        <p:txBody>
          <a:bodyPr/>
          <a:lstStyle/>
          <a:p>
            <a:pPr algn="just" eaLnBrk="1" hangingPunct="1"/>
            <a:r>
              <a:rPr lang="en-US" altLang="en-US" sz="2400" dirty="0" err="1"/>
              <a:t>Tabel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dibawah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ini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menyajikan</a:t>
            </a:r>
            <a:r>
              <a:rPr lang="en-US" altLang="en-US" sz="2400" dirty="0"/>
              <a:t> data </a:t>
            </a:r>
            <a:r>
              <a:rPr lang="en-US" altLang="en-US" sz="2400" dirty="0" err="1"/>
              <a:t>produksi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Tanaman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Bahan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Makanan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menurut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jenis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dari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tahun</a:t>
            </a:r>
            <a:r>
              <a:rPr lang="en-US" altLang="en-US" sz="2400" dirty="0"/>
              <a:t> </a:t>
            </a:r>
            <a:r>
              <a:rPr lang="id-ID" altLang="en-US" sz="2400" dirty="0" smtClean="0"/>
              <a:t>20</a:t>
            </a:r>
            <a:r>
              <a:rPr lang="en-US" altLang="en-US" sz="2400" dirty="0" smtClean="0"/>
              <a:t>13-</a:t>
            </a:r>
            <a:r>
              <a:rPr lang="id-ID" altLang="en-US" sz="2400" dirty="0" smtClean="0"/>
              <a:t>20</a:t>
            </a:r>
            <a:r>
              <a:rPr lang="en-US" altLang="en-US" sz="2400" dirty="0" smtClean="0"/>
              <a:t>18</a:t>
            </a:r>
            <a:r>
              <a:rPr lang="en-US" altLang="en-US" sz="2400" dirty="0"/>
              <a:t>. </a:t>
            </a:r>
            <a:r>
              <a:rPr lang="en-US" altLang="en-US" sz="2400" dirty="0" err="1"/>
              <a:t>Hitunglah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indeks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produksi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kacang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tanah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tahun</a:t>
            </a:r>
            <a:r>
              <a:rPr lang="en-US" altLang="en-US" sz="2400" dirty="0"/>
              <a:t> </a:t>
            </a:r>
            <a:r>
              <a:rPr lang="id-ID" altLang="en-US" sz="2400" dirty="0" smtClean="0"/>
              <a:t>20</a:t>
            </a:r>
            <a:r>
              <a:rPr lang="en-US" altLang="en-US" sz="2400" dirty="0" smtClean="0"/>
              <a:t>16</a:t>
            </a:r>
            <a:r>
              <a:rPr lang="en-US" altLang="en-US" sz="2400" dirty="0"/>
              <a:t>, </a:t>
            </a:r>
            <a:r>
              <a:rPr lang="id-ID" altLang="en-US" sz="2400" dirty="0" smtClean="0"/>
              <a:t>20</a:t>
            </a:r>
            <a:r>
              <a:rPr lang="en-US" altLang="en-US" sz="2400" dirty="0" smtClean="0"/>
              <a:t>17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dan</a:t>
            </a:r>
            <a:r>
              <a:rPr lang="en-US" altLang="en-US" sz="2400" dirty="0"/>
              <a:t> </a:t>
            </a:r>
            <a:r>
              <a:rPr lang="id-ID" altLang="en-US" sz="2400" dirty="0" smtClean="0"/>
              <a:t>20</a:t>
            </a:r>
            <a:r>
              <a:rPr lang="en-US" altLang="en-US" sz="2400" dirty="0" smtClean="0"/>
              <a:t>18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waktu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dasar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adalah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tahun</a:t>
            </a:r>
            <a:r>
              <a:rPr lang="en-US" altLang="en-US" sz="2400" dirty="0"/>
              <a:t> </a:t>
            </a:r>
            <a:r>
              <a:rPr lang="id-ID" altLang="en-US" sz="2400" dirty="0" smtClean="0"/>
              <a:t>20</a:t>
            </a:r>
            <a:r>
              <a:rPr lang="en-US" altLang="en-US" sz="2400" dirty="0" smtClean="0"/>
              <a:t>13</a:t>
            </a:r>
            <a:r>
              <a:rPr lang="en-US" altLang="en-US" sz="2400" dirty="0"/>
              <a:t>. </a:t>
            </a:r>
          </a:p>
          <a:p>
            <a:pPr eaLnBrk="1" hangingPunct="1"/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0A95323F-FD5A-41FA-ABE4-9043D899082A}" type="slidenum">
              <a:rPr lang="en-US" altLang="en-US">
                <a:solidFill>
                  <a:srgbClr val="8DAECB"/>
                </a:solidFill>
                <a:latin typeface="Gill Sans MT" panose="020B0502020104020203" pitchFamily="34" charset="0"/>
              </a:rPr>
              <a:t>20</a:t>
            </a:fld>
            <a:endParaRPr lang="en-US" altLang="en-US">
              <a:solidFill>
                <a:srgbClr val="8DAECB"/>
              </a:solidFill>
              <a:latin typeface="Gill Sans MT" panose="020B0502020104020203" pitchFamily="34" charset="0"/>
            </a:endParaRPr>
          </a:p>
        </p:txBody>
      </p:sp>
      <p:graphicFrame>
        <p:nvGraphicFramePr>
          <p:cNvPr id="5" name="Group 37"/>
          <p:cNvGraphicFramePr/>
          <p:nvPr/>
        </p:nvGraphicFramePr>
        <p:xfrm>
          <a:off x="1524000" y="3144837"/>
          <a:ext cx="7315199" cy="3027363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1752599"/>
                <a:gridCol w="914400"/>
                <a:gridCol w="914400"/>
                <a:gridCol w="914400"/>
                <a:gridCol w="990600"/>
                <a:gridCol w="914400"/>
                <a:gridCol w="914400"/>
              </a:tblGrid>
              <a:tr h="427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Jenis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0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Pertanian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id-ID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20</a:t>
                      </a:r>
                      <a:r>
                        <a:rPr kumimoji="0" 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</a:t>
                      </a:r>
                      <a:r>
                        <a:rPr kumimoji="0" lang="id-ID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3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id-ID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20</a:t>
                      </a:r>
                      <a:r>
                        <a:rPr kumimoji="0" 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</a:t>
                      </a:r>
                      <a:r>
                        <a:rPr kumimoji="0" lang="id-ID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4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id-ID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20</a:t>
                      </a:r>
                      <a:r>
                        <a:rPr kumimoji="0" 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</a:t>
                      </a:r>
                      <a:r>
                        <a:rPr kumimoji="0" lang="id-ID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5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id-ID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20</a:t>
                      </a:r>
                      <a:r>
                        <a:rPr kumimoji="0" 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</a:t>
                      </a:r>
                      <a:r>
                        <a:rPr kumimoji="0" lang="id-ID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6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id-ID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20</a:t>
                      </a:r>
                      <a:r>
                        <a:rPr kumimoji="0" 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</a:t>
                      </a:r>
                      <a:r>
                        <a:rPr kumimoji="0" lang="id-ID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7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id-ID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20</a:t>
                      </a:r>
                      <a:r>
                        <a:rPr kumimoji="0" 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</a:t>
                      </a:r>
                      <a:r>
                        <a:rPr kumimoji="0" lang="id-ID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8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horzOverflow="overflow"/>
                </a:tc>
              </a:tr>
              <a:tr h="2600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Padi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0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Sawah</a:t>
                      </a:r>
                      <a:endParaRPr kumimoji="0" lang="en-US" sz="2000" u="none" strike="noStrike" cap="none" normalizeH="0" baseline="0" dirty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Padi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0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Ladang</a:t>
                      </a:r>
                      <a:endParaRPr kumimoji="0" lang="en-US" sz="2000" u="none" strike="noStrike" cap="none" normalizeH="0" baseline="0" dirty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Jagung</a:t>
                      </a:r>
                      <a:endParaRPr kumimoji="0" lang="en-US" sz="2000" u="none" strike="noStrike" cap="none" normalizeH="0" baseline="0" dirty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Ubi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0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Kayu</a:t>
                      </a:r>
                      <a:endParaRPr kumimoji="0" lang="en-US" sz="2000" u="none" strike="noStrike" cap="none" normalizeH="0" baseline="0" dirty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Ubi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0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Jalar</a:t>
                      </a:r>
                      <a:endParaRPr kumimoji="0" lang="en-US" sz="2000" u="none" strike="noStrike" cap="none" normalizeH="0" baseline="0" dirty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Kacang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Tanah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Kedelai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45.559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2.622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6.460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17.285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2.088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639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1.709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43.959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2.682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6.869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15.729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1.845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632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1.565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46.806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2.938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8.246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15.441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2.171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760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1.680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48.188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2.913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9.307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17.002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2.017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738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1.517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46.592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2.785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8.711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15.134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1.847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688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1.357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45.711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2.761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10.059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14.728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1.928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691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1.306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385275" y="6474768"/>
            <a:ext cx="1710725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nn-NO" sz="900" dirty="0">
                <a:solidFill>
                  <a:prstClr val="black"/>
                </a:solidFill>
                <a:latin typeface="Arial Black" panose="020B0A04020102020204" pitchFamily="34" charset="0"/>
              </a:rPr>
              <a:t>By : BIDA SARI,  SP, MSi</a:t>
            </a:r>
            <a:endParaRPr lang="en-US" sz="900" dirty="0">
              <a:solidFill>
                <a:prstClr val="black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2">
                    <a:satMod val="130000"/>
                  </a:schemeClr>
                </a:solidFill>
              </a:rPr>
              <a:t>INDEKS </a:t>
            </a:r>
            <a:r>
              <a:rPr lang="id-ID" dirty="0" smtClean="0">
                <a:solidFill>
                  <a:schemeClr val="tx2">
                    <a:satMod val="130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>AGREGATIF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>
          <a:xfrm>
            <a:off x="1295400" y="1447800"/>
            <a:ext cx="7499350" cy="4800600"/>
          </a:xfrm>
        </p:spPr>
        <p:txBody>
          <a:bodyPr/>
          <a:lstStyle/>
          <a:p>
            <a:pPr algn="just" eaLnBrk="1" hangingPunct="1"/>
            <a:r>
              <a:rPr lang="en-US" altLang="en-US" b="1" dirty="0" err="1">
                <a:solidFill>
                  <a:srgbClr val="FF0000"/>
                </a:solidFill>
              </a:rPr>
              <a:t>Konsep</a:t>
            </a:r>
            <a:endParaRPr lang="en-US" altLang="en-US" b="1" dirty="0">
              <a:solidFill>
                <a:srgbClr val="FF0000"/>
              </a:solidFill>
            </a:endParaRPr>
          </a:p>
          <a:p>
            <a:pPr algn="just" eaLnBrk="1" hangingPunct="1">
              <a:buFont typeface="Wingdings 2" panose="05020102010507070707" pitchFamily="18" charset="2"/>
              <a:buNone/>
            </a:pPr>
            <a:r>
              <a:rPr lang="en-US" altLang="en-US" b="1" dirty="0"/>
              <a:t>	</a:t>
            </a:r>
            <a:r>
              <a:rPr lang="en-US" altLang="en-US" b="1" dirty="0" err="1"/>
              <a:t>Indeks</a:t>
            </a:r>
            <a:r>
              <a:rPr lang="en-US" altLang="en-US" b="1" dirty="0"/>
              <a:t> </a:t>
            </a:r>
            <a:r>
              <a:rPr lang="en-US" altLang="en-US" b="1" dirty="0" err="1"/>
              <a:t>agregatif</a:t>
            </a:r>
            <a:r>
              <a:rPr lang="en-US" altLang="en-US" dirty="0"/>
              <a:t> </a:t>
            </a:r>
            <a:r>
              <a:rPr lang="en-US" altLang="en-US" dirty="0" err="1"/>
              <a:t>merupakan</a:t>
            </a:r>
            <a:r>
              <a:rPr lang="en-US" altLang="en-US" dirty="0"/>
              <a:t> </a:t>
            </a:r>
            <a:r>
              <a:rPr lang="en-US" altLang="en-US" dirty="0" err="1"/>
              <a:t>indeks</a:t>
            </a:r>
            <a:r>
              <a:rPr lang="en-US" altLang="en-US" dirty="0"/>
              <a:t> yang </a:t>
            </a:r>
            <a:r>
              <a:rPr lang="en-US" altLang="en-US" dirty="0" err="1"/>
              <a:t>terdiri</a:t>
            </a:r>
            <a:r>
              <a:rPr lang="en-US" altLang="en-US" dirty="0"/>
              <a:t> </a:t>
            </a:r>
            <a:r>
              <a:rPr lang="en-US" altLang="en-US" dirty="0" err="1"/>
              <a:t>dari</a:t>
            </a:r>
            <a:r>
              <a:rPr lang="en-US" altLang="en-US" dirty="0"/>
              <a:t> </a:t>
            </a:r>
            <a:r>
              <a:rPr lang="en-US" altLang="en-US" dirty="0" err="1"/>
              <a:t>beberapa</a:t>
            </a:r>
            <a:r>
              <a:rPr lang="en-US" altLang="en-US" dirty="0"/>
              <a:t> </a:t>
            </a:r>
            <a:r>
              <a:rPr lang="en-US" altLang="en-US" dirty="0" err="1"/>
              <a:t>barang</a:t>
            </a:r>
            <a:r>
              <a:rPr lang="en-US" altLang="en-US" dirty="0"/>
              <a:t> (</a:t>
            </a:r>
            <a:r>
              <a:rPr lang="en-US" altLang="en-US" dirty="0" err="1"/>
              <a:t>kelompok</a:t>
            </a:r>
            <a:r>
              <a:rPr lang="en-US" altLang="en-US" dirty="0"/>
              <a:t> </a:t>
            </a:r>
            <a:r>
              <a:rPr lang="en-US" altLang="en-US" dirty="0" err="1"/>
              <a:t>barang</a:t>
            </a:r>
            <a:r>
              <a:rPr lang="en-US" altLang="en-US" dirty="0"/>
              <a:t>), </a:t>
            </a:r>
            <a:r>
              <a:rPr lang="en-US" altLang="en-US" dirty="0" err="1"/>
              <a:t>misalnya</a:t>
            </a:r>
            <a:r>
              <a:rPr lang="en-US" altLang="en-US" dirty="0"/>
              <a:t> </a:t>
            </a:r>
            <a:r>
              <a:rPr lang="en-US" altLang="en-US" dirty="0" err="1"/>
              <a:t>indeks</a:t>
            </a:r>
            <a:r>
              <a:rPr lang="en-US" altLang="en-US" dirty="0"/>
              <a:t> </a:t>
            </a:r>
            <a:r>
              <a:rPr lang="en-US" altLang="en-US" dirty="0" err="1"/>
              <a:t>harga</a:t>
            </a:r>
            <a:r>
              <a:rPr lang="en-US" altLang="en-US" dirty="0"/>
              <a:t> 9 </a:t>
            </a:r>
            <a:r>
              <a:rPr lang="en-US" altLang="en-US" dirty="0" err="1"/>
              <a:t>macam</a:t>
            </a:r>
            <a:r>
              <a:rPr lang="en-US" altLang="en-US" dirty="0"/>
              <a:t> </a:t>
            </a:r>
            <a:r>
              <a:rPr lang="en-US" altLang="en-US" dirty="0" err="1"/>
              <a:t>bahan</a:t>
            </a:r>
            <a:r>
              <a:rPr lang="en-US" altLang="en-US" dirty="0"/>
              <a:t> </a:t>
            </a:r>
            <a:r>
              <a:rPr lang="en-US" altLang="en-US" dirty="0" err="1"/>
              <a:t>pokok</a:t>
            </a:r>
            <a:r>
              <a:rPr lang="en-US" altLang="en-US" dirty="0"/>
              <a:t>, </a:t>
            </a:r>
            <a:r>
              <a:rPr lang="en-US" altLang="en-US" dirty="0" err="1"/>
              <a:t>indeks</a:t>
            </a:r>
            <a:r>
              <a:rPr lang="en-US" altLang="en-US" dirty="0"/>
              <a:t> </a:t>
            </a:r>
            <a:r>
              <a:rPr lang="en-US" altLang="en-US" dirty="0" err="1"/>
              <a:t>impor</a:t>
            </a:r>
            <a:r>
              <a:rPr lang="en-US" altLang="en-US" dirty="0"/>
              <a:t> Indonesia, </a:t>
            </a:r>
            <a:r>
              <a:rPr lang="en-US" altLang="en-US" dirty="0" err="1"/>
              <a:t>indeks</a:t>
            </a:r>
            <a:r>
              <a:rPr lang="en-US" altLang="en-US" dirty="0"/>
              <a:t> </a:t>
            </a:r>
            <a:r>
              <a:rPr lang="en-US" altLang="en-US" dirty="0" err="1"/>
              <a:t>ekspor</a:t>
            </a:r>
            <a:r>
              <a:rPr lang="en-US" altLang="en-US" dirty="0"/>
              <a:t> Indonesia, </a:t>
            </a:r>
            <a:r>
              <a:rPr lang="en-US" altLang="en-US" dirty="0" err="1"/>
              <a:t>indeks</a:t>
            </a:r>
            <a:r>
              <a:rPr lang="en-US" altLang="en-US" dirty="0"/>
              <a:t> </a:t>
            </a:r>
            <a:r>
              <a:rPr lang="en-US" altLang="en-US" dirty="0" err="1"/>
              <a:t>harga</a:t>
            </a:r>
            <a:r>
              <a:rPr lang="en-US" altLang="en-US" dirty="0"/>
              <a:t> </a:t>
            </a:r>
            <a:r>
              <a:rPr lang="en-US" altLang="en-US" dirty="0" err="1"/>
              <a:t>bahan</a:t>
            </a:r>
            <a:r>
              <a:rPr lang="en-US" altLang="en-US" dirty="0"/>
              <a:t> </a:t>
            </a:r>
            <a:r>
              <a:rPr lang="en-US" altLang="en-US" dirty="0" err="1"/>
              <a:t>makanan</a:t>
            </a:r>
            <a:r>
              <a:rPr lang="en-US" altLang="en-US" dirty="0"/>
              <a:t>, </a:t>
            </a:r>
            <a:r>
              <a:rPr lang="en-US" altLang="en-US" dirty="0" err="1"/>
              <a:t>indeks</a:t>
            </a:r>
            <a:r>
              <a:rPr lang="en-US" altLang="en-US" dirty="0"/>
              <a:t> </a:t>
            </a:r>
            <a:r>
              <a:rPr lang="en-US" altLang="en-US" dirty="0" err="1"/>
              <a:t>biaya</a:t>
            </a:r>
            <a:r>
              <a:rPr lang="en-US" altLang="en-US" dirty="0"/>
              <a:t> </a:t>
            </a:r>
            <a:r>
              <a:rPr lang="en-US" altLang="en-US" dirty="0" err="1"/>
              <a:t>hidup</a:t>
            </a:r>
            <a:r>
              <a:rPr lang="en-US" altLang="en-US" dirty="0"/>
              <a:t>, </a:t>
            </a:r>
            <a:r>
              <a:rPr lang="en-US" altLang="en-US" dirty="0" err="1"/>
              <a:t>indeks</a:t>
            </a:r>
            <a:r>
              <a:rPr lang="en-US" altLang="en-US" dirty="0"/>
              <a:t> </a:t>
            </a:r>
            <a:r>
              <a:rPr lang="en-US" altLang="en-US" dirty="0" err="1"/>
              <a:t>hasil</a:t>
            </a:r>
            <a:r>
              <a:rPr lang="en-US" altLang="en-US" dirty="0"/>
              <a:t> </a:t>
            </a:r>
            <a:r>
              <a:rPr lang="en-US" altLang="en-US" dirty="0" err="1"/>
              <a:t>penjualan</a:t>
            </a:r>
            <a:r>
              <a:rPr lang="en-US" altLang="en-US" dirty="0"/>
              <a:t> </a:t>
            </a:r>
            <a:r>
              <a:rPr lang="en-US" altLang="en-US" dirty="0" err="1"/>
              <a:t>suatu</a:t>
            </a:r>
            <a:r>
              <a:rPr lang="en-US" altLang="en-US" dirty="0"/>
              <a:t> </a:t>
            </a:r>
            <a:r>
              <a:rPr lang="en-US" altLang="en-US" dirty="0" err="1"/>
              <a:t>perusahaan</a:t>
            </a:r>
            <a:r>
              <a:rPr lang="en-US" altLang="en-US" dirty="0"/>
              <a:t> (</a:t>
            </a:r>
            <a:r>
              <a:rPr lang="en-US" altLang="en-US" dirty="0" err="1"/>
              <a:t>lebih</a:t>
            </a:r>
            <a:r>
              <a:rPr lang="en-US" altLang="en-US" dirty="0"/>
              <a:t> </a:t>
            </a:r>
            <a:r>
              <a:rPr lang="en-US" altLang="en-US" dirty="0" err="1"/>
              <a:t>dari</a:t>
            </a:r>
            <a:r>
              <a:rPr lang="en-US" altLang="en-US" dirty="0"/>
              <a:t> </a:t>
            </a:r>
            <a:r>
              <a:rPr lang="en-US" altLang="en-US" dirty="0" err="1"/>
              <a:t>satu</a:t>
            </a:r>
            <a:r>
              <a:rPr lang="en-US" altLang="en-US" dirty="0"/>
              <a:t> </a:t>
            </a:r>
            <a:r>
              <a:rPr lang="en-US" altLang="en-US" dirty="0" err="1"/>
              <a:t>barang</a:t>
            </a:r>
            <a:r>
              <a:rPr lang="en-US" altLang="en-US" dirty="0"/>
              <a:t> yang </a:t>
            </a:r>
            <a:r>
              <a:rPr lang="en-US" altLang="en-US" dirty="0" err="1"/>
              <a:t>dijual</a:t>
            </a:r>
            <a:r>
              <a:rPr lang="en-US" altLang="en-US" dirty="0"/>
              <a:t>), </a:t>
            </a:r>
            <a:r>
              <a:rPr lang="en-US" altLang="en-US" dirty="0" err="1"/>
              <a:t>dll</a:t>
            </a:r>
            <a:r>
              <a:rPr lang="en-US" altLang="en-US" dirty="0"/>
              <a:t>.</a:t>
            </a:r>
          </a:p>
          <a:p>
            <a:pPr eaLnBrk="1" hangingPunct="1"/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E94E5850-7D76-4A63-93AC-C563F3B20372}" type="slidenum">
              <a:rPr lang="en-US" altLang="en-US">
                <a:solidFill>
                  <a:srgbClr val="8DAECB"/>
                </a:solidFill>
                <a:latin typeface="Gill Sans MT" panose="020B0502020104020203" pitchFamily="34" charset="0"/>
              </a:rPr>
              <a:t>21</a:t>
            </a:fld>
            <a:endParaRPr lang="en-US" altLang="en-US">
              <a:solidFill>
                <a:srgbClr val="8DAECB"/>
              </a:solidFill>
              <a:latin typeface="Gill Sans MT" panose="020B0502020104020203" pitchFamily="34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385275" y="6474768"/>
            <a:ext cx="1710725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nn-NO" sz="900" dirty="0">
                <a:solidFill>
                  <a:prstClr val="black"/>
                </a:solidFill>
                <a:latin typeface="Arial Black" panose="020B0A04020102020204" pitchFamily="34" charset="0"/>
              </a:rPr>
              <a:t>By : BIDA SARI,  SP, MSi</a:t>
            </a:r>
            <a:endParaRPr lang="en-US" sz="900" dirty="0">
              <a:solidFill>
                <a:prstClr val="black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>
                <a:solidFill>
                  <a:schemeClr val="tx2">
                    <a:satMod val="130000"/>
                  </a:schemeClr>
                </a:solidFill>
              </a:rPr>
              <a:t>INDEKS AGREGATIF TIDAK TERTIMBANG</a:t>
            </a: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>
          <a:xfrm>
            <a:off x="1066800" y="1447800"/>
            <a:ext cx="7867650" cy="4800600"/>
          </a:xfrm>
        </p:spPr>
        <p:txBody>
          <a:bodyPr/>
          <a:lstStyle/>
          <a:p>
            <a:pPr eaLnBrk="1" hangingPunct="1"/>
            <a:r>
              <a:rPr lang="en-US" altLang="en-US" sz="2400" b="1" dirty="0" err="1">
                <a:solidFill>
                  <a:srgbClr val="FF0000"/>
                </a:solidFill>
              </a:rPr>
              <a:t>Konsep</a:t>
            </a:r>
            <a:r>
              <a:rPr lang="en-US" altLang="en-US" sz="2400" b="1" dirty="0">
                <a:solidFill>
                  <a:srgbClr val="FF0000"/>
                </a:solidFill>
              </a:rPr>
              <a:t> </a:t>
            </a:r>
          </a:p>
          <a:p>
            <a:pPr algn="just" eaLnBrk="1" hangingPunct="1">
              <a:buFont typeface="Wingdings 2" panose="05020102010507070707" pitchFamily="18" charset="2"/>
              <a:buNone/>
            </a:pPr>
            <a:r>
              <a:rPr lang="en-US" altLang="en-US" sz="2400" dirty="0"/>
              <a:t>	</a:t>
            </a:r>
            <a:r>
              <a:rPr lang="en-US" altLang="en-US" sz="2400" dirty="0" err="1"/>
              <a:t>Indeks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agregatif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tidak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tertimbang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digunakan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untuk</a:t>
            </a:r>
            <a:r>
              <a:rPr lang="en-US" altLang="en-US" sz="2400" dirty="0"/>
              <a:t> unit-unit yang </a:t>
            </a:r>
            <a:r>
              <a:rPr lang="en-US" altLang="en-US" sz="2400" dirty="0" err="1"/>
              <a:t>mempunyai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satuan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sama</a:t>
            </a:r>
            <a:r>
              <a:rPr lang="en-US" altLang="en-US" sz="2400" dirty="0"/>
              <a:t>.</a:t>
            </a:r>
          </a:p>
          <a:p>
            <a:pPr algn="just" eaLnBrk="1" hangingPunct="1">
              <a:spcAft>
                <a:spcPts val="600"/>
              </a:spcAft>
              <a:buFont typeface="Wingdings 2" panose="05020102010507070707" pitchFamily="18" charset="2"/>
              <a:buNone/>
            </a:pPr>
            <a:r>
              <a:rPr lang="en-US" altLang="en-US" sz="2400" dirty="0"/>
              <a:t>		</a:t>
            </a:r>
            <a:r>
              <a:rPr lang="en-US" altLang="en-US" sz="2400" dirty="0" err="1"/>
              <a:t>Indeks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ini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diperoleh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membagi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hasil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penjumlahan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harga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pada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waktu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bersangkutan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hasil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penjumlahan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harga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pada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waktu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dasar</a:t>
            </a:r>
            <a:r>
              <a:rPr lang="en-US" altLang="en-US" sz="2400" dirty="0" smtClean="0"/>
              <a:t>.</a:t>
            </a:r>
            <a:endParaRPr lang="id-ID" altLang="en-US" sz="2400" dirty="0" smtClean="0"/>
          </a:p>
          <a:p>
            <a:pPr eaLnBrk="1" hangingPunct="1"/>
            <a:r>
              <a:rPr lang="en-US" altLang="en-US" sz="2400" b="1" dirty="0" err="1">
                <a:solidFill>
                  <a:srgbClr val="FF0000"/>
                </a:solidFill>
              </a:rPr>
              <a:t>Kelemahan</a:t>
            </a:r>
            <a:endParaRPr lang="en-US" altLang="en-US" sz="2400" b="1" dirty="0">
              <a:solidFill>
                <a:srgbClr val="FF0000"/>
              </a:solidFill>
            </a:endParaRPr>
          </a:p>
          <a:p>
            <a:pPr marL="871855" lvl="1" indent="-514350" algn="just" eaLnBrk="1" hangingPunct="1">
              <a:buFont typeface="Gill Sans MT" panose="020B0502020104020203" pitchFamily="34" charset="0"/>
              <a:buAutoNum type="arabicPeriod"/>
            </a:pPr>
            <a:r>
              <a:rPr lang="en-US" altLang="en-US" sz="2400" dirty="0" err="1"/>
              <a:t>Satuan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atau</a:t>
            </a:r>
            <a:r>
              <a:rPr lang="en-US" altLang="en-US" sz="2400" dirty="0"/>
              <a:t> unit </a:t>
            </a:r>
            <a:r>
              <a:rPr lang="en-US" altLang="en-US" sz="2400" dirty="0" err="1"/>
              <a:t>harga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barang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sangat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mempengaruhi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indeks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harga</a:t>
            </a:r>
            <a:endParaRPr lang="en-US" altLang="en-US" sz="2400" dirty="0"/>
          </a:p>
          <a:p>
            <a:pPr marL="871855" lvl="1" indent="-514350" algn="just" eaLnBrk="1" hangingPunct="1">
              <a:buFont typeface="Gill Sans MT" panose="020B0502020104020203" pitchFamily="34" charset="0"/>
              <a:buAutoNum type="arabicPeriod"/>
            </a:pPr>
            <a:r>
              <a:rPr lang="en-US" altLang="en-US" sz="2400" dirty="0" err="1"/>
              <a:t>Tidak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memperhitungkan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kepentingan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relatif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barang-barang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tercakup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dalam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pembuatan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indeks</a:t>
            </a:r>
            <a:endParaRPr lang="en-US" altLang="en-US" sz="2400" dirty="0"/>
          </a:p>
          <a:p>
            <a:pPr algn="just" eaLnBrk="1" hangingPunct="1">
              <a:buFont typeface="Wingdings 2" panose="05020102010507070707" pitchFamily="18" charset="2"/>
              <a:buNone/>
            </a:pPr>
            <a:endParaRPr lang="en-US" alt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FBE07ED4-CB0B-4335-B0D1-D6FB13A63B5E}" type="slidenum">
              <a:rPr lang="en-US" altLang="en-US">
                <a:solidFill>
                  <a:srgbClr val="8DAECB"/>
                </a:solidFill>
                <a:latin typeface="Gill Sans MT" panose="020B0502020104020203" pitchFamily="34" charset="0"/>
              </a:rPr>
              <a:t>22</a:t>
            </a:fld>
            <a:endParaRPr lang="en-US" altLang="en-US">
              <a:solidFill>
                <a:srgbClr val="8DAECB"/>
              </a:solidFill>
              <a:latin typeface="Gill Sans MT" panose="020B0502020104020203" pitchFamily="34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385275" y="6474768"/>
            <a:ext cx="1710725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nn-NO" sz="900" dirty="0">
                <a:solidFill>
                  <a:prstClr val="black"/>
                </a:solidFill>
                <a:latin typeface="Arial Black" panose="020B0A04020102020204" pitchFamily="34" charset="0"/>
              </a:rPr>
              <a:t>By : BIDA SARI,  SP, MSi</a:t>
            </a:r>
            <a:endParaRPr lang="en-US" sz="900" dirty="0">
              <a:solidFill>
                <a:prstClr val="black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6350" y="274638"/>
            <a:ext cx="7715250" cy="9445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>
                <a:solidFill>
                  <a:schemeClr val="tx2">
                    <a:satMod val="130000"/>
                  </a:schemeClr>
                </a:solidFill>
              </a:rPr>
              <a:t>INDEKS AGREGATIF TIDAK TERTIMBANG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086327D6-08F4-48CB-A980-05ECC07600E6}" type="slidenum">
              <a:rPr lang="en-US" altLang="en-US">
                <a:solidFill>
                  <a:srgbClr val="8DAECB"/>
                </a:solidFill>
                <a:latin typeface="Gill Sans MT" panose="020B0502020104020203" pitchFamily="34" charset="0"/>
              </a:rPr>
              <a:t>23</a:t>
            </a:fld>
            <a:endParaRPr lang="en-US" altLang="en-US">
              <a:solidFill>
                <a:srgbClr val="8DAECB"/>
              </a:solidFill>
              <a:latin typeface="Gill Sans MT" panose="020B0502020104020203" pitchFamily="34" charset="0"/>
            </a:endParaRPr>
          </a:p>
        </p:txBody>
      </p:sp>
      <p:sp>
        <p:nvSpPr>
          <p:cNvPr id="8" name="Content Placeholder 2"/>
          <p:cNvSpPr txBox="1"/>
          <p:nvPr/>
        </p:nvSpPr>
        <p:spPr>
          <a:xfrm>
            <a:off x="1143000" y="1219200"/>
            <a:ext cx="7791450" cy="5255568"/>
          </a:xfrm>
          <a:prstGeom prst="rect">
            <a:avLst/>
          </a:prstGeom>
        </p:spPr>
        <p:txBody>
          <a:bodyPr>
            <a:normAutofit fontScale="77500" lnSpcReduction="20000"/>
          </a:bodyPr>
          <a:lstStyle/>
          <a:p>
            <a:pPr marL="365760" indent="-28321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 panose="05020102010507070707"/>
              <a:buChar char=""/>
              <a:defRPr/>
            </a:pPr>
            <a:r>
              <a:rPr lang="en-US" sz="3200" b="1" dirty="0">
                <a:solidFill>
                  <a:srgbClr val="FF0000"/>
                </a:solidFill>
                <a:latin typeface="+mn-lt"/>
              </a:rPr>
              <a:t>Rumus</a:t>
            </a:r>
          </a:p>
          <a:p>
            <a:pPr marL="365760" indent="-28321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 panose="05020102010507070707"/>
              <a:buNone/>
              <a:defRPr/>
            </a:pPr>
            <a:endParaRPr lang="id-ID" sz="3200" dirty="0" smtClean="0">
              <a:latin typeface="+mn-lt"/>
            </a:endParaRPr>
          </a:p>
          <a:p>
            <a:pPr marL="365760" indent="-28321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 panose="05020102010507070707"/>
              <a:buNone/>
              <a:defRPr/>
            </a:pPr>
            <a:r>
              <a:rPr lang="en-US" sz="3200" dirty="0">
                <a:latin typeface="+mn-lt"/>
              </a:rPr>
              <a:t>	</a:t>
            </a:r>
            <a:r>
              <a:rPr lang="id-ID" sz="3200" dirty="0" smtClean="0">
                <a:latin typeface="+mn-lt"/>
              </a:rPr>
              <a:t>   Indeks Harga Agregatif	</a:t>
            </a:r>
            <a:r>
              <a:rPr lang="id-ID" sz="3200" dirty="0" smtClean="0"/>
              <a:t>   Indeks Produksi </a:t>
            </a:r>
            <a:r>
              <a:rPr lang="id-ID" sz="3200" dirty="0"/>
              <a:t>Agregatif</a:t>
            </a:r>
            <a:endParaRPr lang="id-ID" sz="3200" dirty="0" smtClean="0">
              <a:latin typeface="+mn-lt"/>
            </a:endParaRPr>
          </a:p>
          <a:p>
            <a:pPr marL="365760" indent="-28321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 panose="05020102010507070707"/>
              <a:buNone/>
              <a:defRPr/>
            </a:pPr>
            <a:endParaRPr lang="id-ID" sz="3200" dirty="0">
              <a:latin typeface="+mn-lt"/>
            </a:endParaRPr>
          </a:p>
          <a:p>
            <a:pPr marL="365760" indent="-28321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 panose="05020102010507070707"/>
              <a:buNone/>
              <a:defRPr/>
            </a:pPr>
            <a:endParaRPr lang="en-US" sz="3200" dirty="0">
              <a:latin typeface="+mn-lt"/>
            </a:endParaRPr>
          </a:p>
          <a:p>
            <a:pPr marL="365760" indent="-28321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 panose="05020102010507070707"/>
              <a:buNone/>
              <a:defRPr/>
            </a:pPr>
            <a:endParaRPr lang="en-US" sz="3200" dirty="0">
              <a:latin typeface="+mn-lt"/>
            </a:endParaRPr>
          </a:p>
          <a:p>
            <a:pPr marL="365760" indent="-28321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 panose="05020102010507070707"/>
              <a:buNone/>
              <a:defRPr/>
            </a:pPr>
            <a:endParaRPr lang="en-US" sz="3200" dirty="0">
              <a:latin typeface="+mn-lt"/>
            </a:endParaRPr>
          </a:p>
          <a:p>
            <a:pPr marL="1377950" indent="-1295400" algn="just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 panose="05020102010507070707"/>
              <a:buNone/>
              <a:tabLst>
                <a:tab pos="394970" algn="l"/>
                <a:tab pos="1023620" algn="l"/>
                <a:tab pos="1377950" algn="l"/>
              </a:tabLst>
              <a:defRPr/>
            </a:pPr>
            <a:r>
              <a:rPr lang="en-US" sz="3200" dirty="0">
                <a:latin typeface="+mn-lt"/>
              </a:rPr>
              <a:t>	I</a:t>
            </a:r>
            <a:r>
              <a:rPr lang="en-US" sz="3200" baseline="-25000" dirty="0">
                <a:latin typeface="+mn-lt"/>
              </a:rPr>
              <a:t>t,0</a:t>
            </a:r>
            <a:r>
              <a:rPr lang="en-US" sz="3200" dirty="0">
                <a:latin typeface="+mn-lt"/>
              </a:rPr>
              <a:t>	=	</a:t>
            </a:r>
            <a:r>
              <a:rPr lang="en-US" sz="3200" dirty="0" err="1">
                <a:latin typeface="+mn-lt"/>
              </a:rPr>
              <a:t>indeks</a:t>
            </a:r>
            <a:r>
              <a:rPr lang="en-US" sz="3200" dirty="0">
                <a:latin typeface="+mn-lt"/>
              </a:rPr>
              <a:t> </a:t>
            </a:r>
            <a:r>
              <a:rPr lang="en-US" sz="3200" dirty="0" err="1">
                <a:latin typeface="+mn-lt"/>
              </a:rPr>
              <a:t>harga</a:t>
            </a:r>
            <a:r>
              <a:rPr lang="en-US" sz="3200" dirty="0">
                <a:latin typeface="+mn-lt"/>
              </a:rPr>
              <a:t> </a:t>
            </a:r>
            <a:r>
              <a:rPr lang="en-US" sz="3200" dirty="0" err="1">
                <a:latin typeface="+mn-lt"/>
              </a:rPr>
              <a:t>atau</a:t>
            </a:r>
            <a:r>
              <a:rPr lang="en-US" sz="3200" dirty="0">
                <a:latin typeface="+mn-lt"/>
              </a:rPr>
              <a:t> </a:t>
            </a:r>
            <a:r>
              <a:rPr lang="en-US" sz="3200" dirty="0" err="1">
                <a:latin typeface="+mn-lt"/>
              </a:rPr>
              <a:t>produksi</a:t>
            </a:r>
            <a:r>
              <a:rPr lang="en-US" sz="3200" dirty="0">
                <a:latin typeface="+mn-lt"/>
              </a:rPr>
              <a:t> </a:t>
            </a:r>
            <a:r>
              <a:rPr lang="en-US" sz="3200" dirty="0" err="1">
                <a:latin typeface="+mn-lt"/>
              </a:rPr>
              <a:t>agregatif</a:t>
            </a:r>
            <a:r>
              <a:rPr lang="en-US" sz="3200" dirty="0">
                <a:latin typeface="+mn-lt"/>
              </a:rPr>
              <a:t> </a:t>
            </a:r>
            <a:r>
              <a:rPr lang="en-US" sz="3200" dirty="0" err="1">
                <a:latin typeface="+mn-lt"/>
              </a:rPr>
              <a:t>tak</a:t>
            </a:r>
            <a:r>
              <a:rPr lang="en-US" sz="3200" dirty="0">
                <a:latin typeface="+mn-lt"/>
              </a:rPr>
              <a:t> </a:t>
            </a:r>
            <a:r>
              <a:rPr lang="en-US" sz="3200" dirty="0" err="1">
                <a:latin typeface="+mn-lt"/>
              </a:rPr>
              <a:t>tertimbang</a:t>
            </a:r>
            <a:r>
              <a:rPr lang="en-US" sz="3200" dirty="0">
                <a:latin typeface="+mn-lt"/>
              </a:rPr>
              <a:t> </a:t>
            </a:r>
            <a:r>
              <a:rPr lang="en-US" sz="3200" dirty="0" err="1">
                <a:latin typeface="+mn-lt"/>
              </a:rPr>
              <a:t>pada</a:t>
            </a:r>
            <a:r>
              <a:rPr lang="en-US" sz="3200" dirty="0">
                <a:latin typeface="+mn-lt"/>
              </a:rPr>
              <a:t> </a:t>
            </a:r>
            <a:r>
              <a:rPr lang="en-US" sz="3200" dirty="0" err="1">
                <a:latin typeface="+mn-lt"/>
              </a:rPr>
              <a:t>waktu</a:t>
            </a:r>
            <a:r>
              <a:rPr lang="en-US" sz="3200" dirty="0">
                <a:latin typeface="+mn-lt"/>
              </a:rPr>
              <a:t> t </a:t>
            </a:r>
            <a:r>
              <a:rPr lang="en-US" sz="3200" dirty="0" err="1">
                <a:latin typeface="+mn-lt"/>
              </a:rPr>
              <a:t>dengan</a:t>
            </a:r>
            <a:r>
              <a:rPr lang="en-US" sz="3200" dirty="0">
                <a:latin typeface="+mn-lt"/>
              </a:rPr>
              <a:t> </a:t>
            </a:r>
            <a:r>
              <a:rPr lang="en-US" sz="3200" dirty="0" err="1">
                <a:latin typeface="+mn-lt"/>
              </a:rPr>
              <a:t>waktu</a:t>
            </a:r>
            <a:r>
              <a:rPr lang="en-US" sz="3200" dirty="0">
                <a:latin typeface="+mn-lt"/>
              </a:rPr>
              <a:t> </a:t>
            </a:r>
            <a:r>
              <a:rPr lang="en-US" sz="3200" dirty="0" err="1">
                <a:latin typeface="+mn-lt"/>
              </a:rPr>
              <a:t>dasar</a:t>
            </a:r>
            <a:r>
              <a:rPr lang="en-US" sz="3200" dirty="0">
                <a:latin typeface="+mn-lt"/>
              </a:rPr>
              <a:t> 0</a:t>
            </a:r>
          </a:p>
          <a:p>
            <a:pPr marL="1377950" indent="-1295400" algn="just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 panose="05020102010507070707"/>
              <a:buNone/>
              <a:tabLst>
                <a:tab pos="394970" algn="l"/>
                <a:tab pos="1023620" algn="l"/>
                <a:tab pos="1377950" algn="l"/>
              </a:tabLst>
              <a:defRPr/>
            </a:pPr>
            <a:r>
              <a:rPr lang="en-US" sz="3200" dirty="0">
                <a:latin typeface="+mn-lt"/>
              </a:rPr>
              <a:t>	P</a:t>
            </a:r>
            <a:r>
              <a:rPr lang="en-US" sz="3200" baseline="-25000" dirty="0">
                <a:latin typeface="+mn-lt"/>
              </a:rPr>
              <a:t>t</a:t>
            </a:r>
            <a:r>
              <a:rPr lang="en-US" sz="3200" dirty="0">
                <a:latin typeface="+mn-lt"/>
              </a:rPr>
              <a:t>	=	</a:t>
            </a:r>
            <a:r>
              <a:rPr lang="en-US" sz="3200" dirty="0" err="1">
                <a:latin typeface="+mn-lt"/>
              </a:rPr>
              <a:t>harga</a:t>
            </a:r>
            <a:r>
              <a:rPr lang="en-US" sz="3200" dirty="0">
                <a:latin typeface="+mn-lt"/>
              </a:rPr>
              <a:t> </a:t>
            </a:r>
            <a:r>
              <a:rPr lang="en-US" sz="3200" dirty="0" err="1">
                <a:latin typeface="+mn-lt"/>
              </a:rPr>
              <a:t>pada</a:t>
            </a:r>
            <a:r>
              <a:rPr lang="en-US" sz="3200" dirty="0">
                <a:latin typeface="+mn-lt"/>
              </a:rPr>
              <a:t> </a:t>
            </a:r>
            <a:r>
              <a:rPr lang="en-US" sz="3200" dirty="0" err="1">
                <a:latin typeface="+mn-lt"/>
              </a:rPr>
              <a:t>waktu</a:t>
            </a:r>
            <a:r>
              <a:rPr lang="en-US" sz="3200" dirty="0">
                <a:latin typeface="+mn-lt"/>
              </a:rPr>
              <a:t> t</a:t>
            </a:r>
          </a:p>
          <a:p>
            <a:pPr marL="1377950" indent="-1295400" algn="just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 panose="05020102010507070707"/>
              <a:buNone/>
              <a:tabLst>
                <a:tab pos="394970" algn="l"/>
                <a:tab pos="1023620" algn="l"/>
                <a:tab pos="1377950" algn="l"/>
              </a:tabLst>
              <a:defRPr/>
            </a:pPr>
            <a:r>
              <a:rPr lang="en-US" sz="3200" dirty="0">
                <a:latin typeface="+mn-lt"/>
              </a:rPr>
              <a:t>	P</a:t>
            </a:r>
            <a:r>
              <a:rPr lang="en-US" sz="3200" baseline="-25000" dirty="0">
                <a:latin typeface="+mn-lt"/>
              </a:rPr>
              <a:t>0</a:t>
            </a:r>
            <a:r>
              <a:rPr lang="en-US" sz="3200" dirty="0">
                <a:latin typeface="+mn-lt"/>
              </a:rPr>
              <a:t>	=	</a:t>
            </a:r>
            <a:r>
              <a:rPr lang="en-US" sz="3200" dirty="0" err="1">
                <a:latin typeface="+mn-lt"/>
              </a:rPr>
              <a:t>harga</a:t>
            </a:r>
            <a:r>
              <a:rPr lang="en-US" sz="3200" dirty="0">
                <a:latin typeface="+mn-lt"/>
              </a:rPr>
              <a:t> </a:t>
            </a:r>
            <a:r>
              <a:rPr lang="en-US" sz="3200" dirty="0" err="1">
                <a:latin typeface="+mn-lt"/>
              </a:rPr>
              <a:t>pada</a:t>
            </a:r>
            <a:r>
              <a:rPr lang="en-US" sz="3200" dirty="0">
                <a:latin typeface="+mn-lt"/>
              </a:rPr>
              <a:t> </a:t>
            </a:r>
            <a:r>
              <a:rPr lang="en-US" sz="3200" dirty="0" err="1">
                <a:latin typeface="+mn-lt"/>
              </a:rPr>
              <a:t>waktu</a:t>
            </a:r>
            <a:r>
              <a:rPr lang="en-US" sz="3200" dirty="0">
                <a:latin typeface="+mn-lt"/>
              </a:rPr>
              <a:t> 0</a:t>
            </a:r>
          </a:p>
          <a:p>
            <a:pPr marL="1377950" indent="-1295400" algn="just" fontAlgn="auto">
              <a:spcBef>
                <a:spcPts val="0"/>
              </a:spcBef>
              <a:spcAft>
                <a:spcPts val="0"/>
              </a:spcAft>
              <a:tabLst>
                <a:tab pos="394970" algn="l"/>
                <a:tab pos="1023620" algn="l"/>
                <a:tab pos="1377950" algn="l"/>
              </a:tabLst>
              <a:defRPr/>
            </a:pPr>
            <a:r>
              <a:rPr lang="en-US" sz="3200" dirty="0">
                <a:latin typeface="+mn-lt"/>
              </a:rPr>
              <a:t>	q</a:t>
            </a:r>
            <a:r>
              <a:rPr lang="en-US" sz="3200" baseline="-25000" dirty="0">
                <a:latin typeface="+mn-lt"/>
              </a:rPr>
              <a:t>t</a:t>
            </a:r>
            <a:r>
              <a:rPr lang="en-US" sz="3200" dirty="0">
                <a:latin typeface="+mn-lt"/>
              </a:rPr>
              <a:t>	=	</a:t>
            </a:r>
            <a:r>
              <a:rPr lang="id-ID" sz="3200" dirty="0" smtClean="0">
                <a:latin typeface="+mn-lt"/>
              </a:rPr>
              <a:t>kuantitas </a:t>
            </a:r>
            <a:r>
              <a:rPr lang="en-US" sz="3200" dirty="0" err="1" smtClean="0">
                <a:latin typeface="+mn-lt"/>
              </a:rPr>
              <a:t>produksi</a:t>
            </a:r>
            <a:r>
              <a:rPr lang="en-US" sz="3200" dirty="0" smtClean="0">
                <a:latin typeface="+mn-lt"/>
              </a:rPr>
              <a:t> </a:t>
            </a:r>
            <a:r>
              <a:rPr lang="en-US" sz="3200" dirty="0" err="1">
                <a:latin typeface="+mn-lt"/>
              </a:rPr>
              <a:t>pada</a:t>
            </a:r>
            <a:r>
              <a:rPr lang="en-US" sz="3200" dirty="0">
                <a:latin typeface="+mn-lt"/>
              </a:rPr>
              <a:t> </a:t>
            </a:r>
            <a:r>
              <a:rPr lang="en-US" sz="3200" dirty="0" err="1">
                <a:latin typeface="+mn-lt"/>
              </a:rPr>
              <a:t>waktu</a:t>
            </a:r>
            <a:r>
              <a:rPr lang="en-US" sz="3200" dirty="0">
                <a:latin typeface="+mn-lt"/>
              </a:rPr>
              <a:t> t</a:t>
            </a:r>
          </a:p>
          <a:p>
            <a:pPr marL="1377950" indent="-1295400" algn="just" fontAlgn="auto">
              <a:spcBef>
                <a:spcPts val="0"/>
              </a:spcBef>
              <a:spcAft>
                <a:spcPts val="0"/>
              </a:spcAft>
              <a:tabLst>
                <a:tab pos="394970" algn="l"/>
                <a:tab pos="1023620" algn="l"/>
                <a:tab pos="1377950" algn="l"/>
              </a:tabLst>
              <a:defRPr/>
            </a:pPr>
            <a:r>
              <a:rPr lang="en-US" sz="3200" dirty="0">
                <a:latin typeface="+mn-lt"/>
              </a:rPr>
              <a:t>	q</a:t>
            </a:r>
            <a:r>
              <a:rPr lang="en-US" sz="3200" baseline="-25000" dirty="0">
                <a:latin typeface="+mn-lt"/>
              </a:rPr>
              <a:t>0</a:t>
            </a:r>
            <a:r>
              <a:rPr lang="en-US" sz="3200" dirty="0">
                <a:latin typeface="+mn-lt"/>
              </a:rPr>
              <a:t>	=	</a:t>
            </a:r>
            <a:r>
              <a:rPr lang="id-ID" sz="3200" dirty="0" smtClean="0"/>
              <a:t>kuantitas </a:t>
            </a:r>
            <a:r>
              <a:rPr lang="en-US" sz="3200" dirty="0" err="1" smtClean="0">
                <a:latin typeface="+mn-lt"/>
              </a:rPr>
              <a:t>produksi</a:t>
            </a:r>
            <a:r>
              <a:rPr lang="en-US" sz="3200" dirty="0" smtClean="0">
                <a:latin typeface="+mn-lt"/>
              </a:rPr>
              <a:t> </a:t>
            </a:r>
            <a:r>
              <a:rPr lang="en-US" sz="3200" dirty="0" err="1">
                <a:latin typeface="+mn-lt"/>
              </a:rPr>
              <a:t>pada</a:t>
            </a:r>
            <a:r>
              <a:rPr lang="en-US" sz="3200" dirty="0">
                <a:latin typeface="+mn-lt"/>
              </a:rPr>
              <a:t> </a:t>
            </a:r>
            <a:r>
              <a:rPr lang="en-US" sz="3200" dirty="0" err="1">
                <a:latin typeface="+mn-lt"/>
              </a:rPr>
              <a:t>waktu</a:t>
            </a:r>
            <a:r>
              <a:rPr lang="en-US" sz="3200" dirty="0">
                <a:latin typeface="+mn-lt"/>
              </a:rPr>
              <a:t> </a:t>
            </a:r>
            <a:r>
              <a:rPr lang="en-US" sz="3200" dirty="0" smtClean="0">
                <a:latin typeface="+mn-lt"/>
              </a:rPr>
              <a:t>0</a:t>
            </a:r>
            <a:endParaRPr lang="en-US" sz="3200" dirty="0">
              <a:latin typeface="+mn-lt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1981200" y="2438400"/>
            <a:ext cx="2743200" cy="990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aphicFrame>
        <p:nvGraphicFramePr>
          <p:cNvPr id="8194" name="Object 3"/>
          <p:cNvGraphicFramePr>
            <a:graphicFrameLocks noChangeAspect="1"/>
          </p:cNvGraphicFramePr>
          <p:nvPr/>
        </p:nvGraphicFramePr>
        <p:xfrm>
          <a:off x="2022475" y="2438400"/>
          <a:ext cx="2662238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73" name="Equation" r:id="rId3" imgW="28651200" imgH="11582400" progId="Equation.3">
                  <p:embed/>
                </p:oleObj>
              </mc:Choice>
              <mc:Fallback>
                <p:oleObj name="Equation" r:id="rId3" imgW="28651200" imgH="115824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2475" y="2438400"/>
                        <a:ext cx="2662238" cy="10668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ounded Rectangle 10"/>
          <p:cNvSpPr/>
          <p:nvPr/>
        </p:nvSpPr>
        <p:spPr>
          <a:xfrm>
            <a:off x="5562600" y="2438400"/>
            <a:ext cx="2743200" cy="990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aphicFrame>
        <p:nvGraphicFramePr>
          <p:cNvPr id="8195" name="Object 4"/>
          <p:cNvGraphicFramePr>
            <a:graphicFrameLocks noChangeAspect="1"/>
          </p:cNvGraphicFramePr>
          <p:nvPr/>
        </p:nvGraphicFramePr>
        <p:xfrm>
          <a:off x="5561013" y="2430462"/>
          <a:ext cx="2744787" cy="1074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74" name="Equation" r:id="rId5" imgW="29565600" imgH="11582400" progId="Equation.3">
                  <p:embed/>
                </p:oleObj>
              </mc:Choice>
              <mc:Fallback>
                <p:oleObj name="Equation" r:id="rId5" imgW="29565600" imgH="115824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1013" y="2430462"/>
                        <a:ext cx="2744787" cy="1074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4385275" y="6474768"/>
            <a:ext cx="1710725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nn-NO" sz="900" dirty="0">
                <a:solidFill>
                  <a:prstClr val="black"/>
                </a:solidFill>
                <a:latin typeface="Arial Black" panose="020B0A04020102020204" pitchFamily="34" charset="0"/>
              </a:rPr>
              <a:t>By : BIDA SARI,  SP, MSi</a:t>
            </a:r>
            <a:endParaRPr lang="en-US" sz="900" dirty="0">
              <a:solidFill>
                <a:prstClr val="black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>
                <a:solidFill>
                  <a:schemeClr val="tx2">
                    <a:satMod val="130000"/>
                  </a:schemeClr>
                </a:solidFill>
              </a:rPr>
              <a:t>INDEKS AGREGATIF TIDAK TERTIMBANG</a:t>
            </a:r>
          </a:p>
        </p:txBody>
      </p:sp>
      <p:sp>
        <p:nvSpPr>
          <p:cNvPr id="43011" name="Content Placeholder 2"/>
          <p:cNvSpPr>
            <a:spLocks noGrp="1"/>
          </p:cNvSpPr>
          <p:nvPr>
            <p:ph idx="1"/>
          </p:nvPr>
        </p:nvSpPr>
        <p:spPr>
          <a:xfrm>
            <a:off x="1219200" y="1371600"/>
            <a:ext cx="7715250" cy="4800600"/>
          </a:xfrm>
        </p:spPr>
        <p:txBody>
          <a:bodyPr/>
          <a:lstStyle/>
          <a:p>
            <a:pPr eaLnBrk="1" hangingPunct="1"/>
            <a:r>
              <a:rPr lang="en-US" altLang="en-US" b="1" dirty="0" err="1" smtClean="0">
                <a:solidFill>
                  <a:srgbClr val="FF0000"/>
                </a:solidFill>
              </a:rPr>
              <a:t>Contoh</a:t>
            </a:r>
            <a:r>
              <a:rPr lang="id-ID" altLang="en-US" b="1" dirty="0" smtClean="0">
                <a:solidFill>
                  <a:srgbClr val="FF0000"/>
                </a:solidFill>
              </a:rPr>
              <a:t> 4</a:t>
            </a:r>
            <a:endParaRPr lang="en-US" altLang="en-US" b="1" dirty="0">
              <a:solidFill>
                <a:srgbClr val="FF0000"/>
              </a:solidFill>
            </a:endParaRPr>
          </a:p>
          <a:p>
            <a:pPr algn="just" eaLnBrk="1" hangingPunct="1">
              <a:buFont typeface="Wingdings 2" panose="05020102010507070707" pitchFamily="18" charset="2"/>
              <a:buNone/>
            </a:pPr>
            <a:r>
              <a:rPr lang="en-US" altLang="en-US" dirty="0"/>
              <a:t>	</a:t>
            </a:r>
            <a:r>
              <a:rPr lang="en-US" altLang="en-US" sz="2800" dirty="0"/>
              <a:t>Data yang </a:t>
            </a:r>
            <a:r>
              <a:rPr lang="en-US" altLang="en-US" sz="2800" dirty="0" err="1"/>
              <a:t>menyajikan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pengeluaran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rumah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tangga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untuk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tahun</a:t>
            </a:r>
            <a:r>
              <a:rPr lang="en-US" altLang="en-US" sz="2800" dirty="0"/>
              <a:t> 2000-2004. </a:t>
            </a:r>
            <a:r>
              <a:rPr lang="en-US" altLang="en-US" sz="2800" dirty="0" err="1"/>
              <a:t>Hitunglah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indeks</a:t>
            </a:r>
            <a:r>
              <a:rPr lang="en-US" altLang="en-US" sz="2800" dirty="0"/>
              <a:t> </a:t>
            </a:r>
            <a:r>
              <a:rPr lang="en-US" altLang="en-US" sz="2800" dirty="0" err="1"/>
              <a:t>harga</a:t>
            </a:r>
            <a:r>
              <a:rPr lang="en-US" altLang="en-US" sz="2800" dirty="0"/>
              <a:t> </a:t>
            </a:r>
            <a:r>
              <a:rPr lang="id-ID" altLang="en-US" sz="2800" dirty="0"/>
              <a:t>agregatif </a:t>
            </a:r>
            <a:r>
              <a:rPr lang="en-US" altLang="en-US" sz="2800" dirty="0" err="1"/>
              <a:t>tak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tertimbang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untuk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tahun</a:t>
            </a:r>
            <a:r>
              <a:rPr lang="en-US" altLang="en-US" sz="2800" dirty="0"/>
              <a:t> 2002 </a:t>
            </a:r>
            <a:r>
              <a:rPr lang="en-US" altLang="en-US" sz="2800" dirty="0" err="1"/>
              <a:t>dengan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waktu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dasar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tahun</a:t>
            </a:r>
            <a:r>
              <a:rPr lang="en-US" altLang="en-US" sz="2800" dirty="0"/>
              <a:t> 2000.</a:t>
            </a:r>
            <a:endParaRPr lang="en-US" altLang="en-US" dirty="0"/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en-US" dirty="0"/>
              <a:t>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E494A529-424D-4D7C-8E92-A03A19D02FD6}" type="slidenum">
              <a:rPr lang="en-US" altLang="en-US">
                <a:solidFill>
                  <a:srgbClr val="8DAECB"/>
                </a:solidFill>
                <a:latin typeface="Gill Sans MT" panose="020B0502020104020203" pitchFamily="34" charset="0"/>
              </a:rPr>
              <a:t>24</a:t>
            </a:fld>
            <a:endParaRPr lang="en-US" altLang="en-US">
              <a:solidFill>
                <a:srgbClr val="8DAECB"/>
              </a:solidFill>
              <a:latin typeface="Gill Sans MT" panose="020B0502020104020203" pitchFamily="34" charset="0"/>
            </a:endParaRPr>
          </a:p>
        </p:txBody>
      </p:sp>
      <p:graphicFrame>
        <p:nvGraphicFramePr>
          <p:cNvPr id="5" name="Content Placeholder 3"/>
          <p:cNvGraphicFramePr/>
          <p:nvPr/>
        </p:nvGraphicFramePr>
        <p:xfrm>
          <a:off x="1752600" y="3962400"/>
          <a:ext cx="6934198" cy="2393154"/>
        </p:xfrm>
        <a:graphic>
          <a:graphicData uri="http://schemas.openxmlformats.org/drawingml/2006/table">
            <a:tbl>
              <a:tblPr>
                <a:tableStyleId>{08FB837D-C827-4EFA-A057-4D05807E0F7C}</a:tableStyleId>
              </a:tblPr>
              <a:tblGrid>
                <a:gridCol w="1498020"/>
                <a:gridCol w="1100109"/>
                <a:gridCol w="965521"/>
                <a:gridCol w="1123516"/>
                <a:gridCol w="1123516"/>
                <a:gridCol w="1123516"/>
              </a:tblGrid>
              <a:tr h="26590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 err="1"/>
                        <a:t>Bulan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Arial" panose="020B060402020202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/>
                        <a:t>2000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Arial" panose="020B060402020202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/>
                        <a:t>2001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Arial" panose="020B060402020202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/>
                        <a:t>2002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Arial" panose="020B060402020202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/>
                        <a:t>2003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Arial" panose="020B060402020202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/>
                        <a:t>2004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Arial" panose="020B0604020202020204"/>
                      </a:endParaRPr>
                    </a:p>
                  </a:txBody>
                  <a:tcPr marL="9525" marR="9525" marT="9525" marB="0" anchor="b"/>
                </a:tc>
              </a:tr>
              <a:tr h="26590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err="1"/>
                        <a:t>Januari</a:t>
                      </a:r>
                      <a:endParaRPr lang="en-US" sz="1600" b="0" i="0" u="none" strike="noStrike" dirty="0">
                        <a:latin typeface="Arial" panose="020B060402020202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/>
                        <a:t>3500</a:t>
                      </a:r>
                      <a:endParaRPr lang="en-US" sz="1600" b="0" i="0" u="none" strike="noStrike" dirty="0">
                        <a:latin typeface="Arial" panose="020B060402020202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/>
                        <a:t>3800</a:t>
                      </a:r>
                      <a:endParaRPr lang="en-US" sz="1600" b="0" i="0" u="none" strike="noStrike">
                        <a:latin typeface="Arial" panose="020B060402020202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/>
                        <a:t>4100</a:t>
                      </a:r>
                      <a:endParaRPr lang="en-US" sz="1600" b="0" i="0" u="none" strike="noStrike" dirty="0">
                        <a:latin typeface="Arial" panose="020B060402020202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/>
                        <a:t>4200</a:t>
                      </a:r>
                      <a:endParaRPr lang="en-US" sz="1600" b="0" i="0" u="none" strike="noStrike">
                        <a:latin typeface="Arial" panose="020B060402020202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/>
                        <a:t>3850</a:t>
                      </a:r>
                      <a:endParaRPr lang="en-US" sz="1600" b="0" i="0" u="none" strike="noStrike" dirty="0">
                        <a:latin typeface="Arial" panose="020B0604020202020204"/>
                      </a:endParaRPr>
                    </a:p>
                  </a:txBody>
                  <a:tcPr marL="9525" marR="9525" marT="9525" marB="0" anchor="b"/>
                </a:tc>
              </a:tr>
              <a:tr h="26590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/>
                        <a:t>Februari</a:t>
                      </a:r>
                      <a:endParaRPr lang="en-US" sz="1600" b="0" i="0" u="none" strike="noStrike">
                        <a:latin typeface="Arial" panose="020B060402020202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/>
                        <a:t>3800</a:t>
                      </a:r>
                      <a:endParaRPr lang="en-US" sz="1600" b="0" i="0" u="none" strike="noStrike">
                        <a:latin typeface="Arial" panose="020B060402020202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/>
                        <a:t>3450</a:t>
                      </a:r>
                      <a:endParaRPr lang="en-US" sz="1600" b="0" i="0" u="none" strike="noStrike" dirty="0">
                        <a:latin typeface="Arial" panose="020B060402020202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/>
                        <a:t>4120</a:t>
                      </a:r>
                      <a:endParaRPr lang="en-US" sz="1600" b="0" i="0" u="none" strike="noStrike" dirty="0">
                        <a:latin typeface="Arial" panose="020B060402020202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/>
                        <a:t>4250</a:t>
                      </a:r>
                      <a:endParaRPr lang="en-US" sz="1600" b="0" i="0" u="none" strike="noStrike" dirty="0">
                        <a:latin typeface="Arial" panose="020B060402020202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/>
                        <a:t>3800</a:t>
                      </a:r>
                      <a:endParaRPr lang="en-US" sz="1600" b="0" i="0" u="none" strike="noStrike" dirty="0">
                        <a:latin typeface="Arial" panose="020B0604020202020204"/>
                      </a:endParaRPr>
                    </a:p>
                  </a:txBody>
                  <a:tcPr marL="9525" marR="9525" marT="9525" marB="0" anchor="b"/>
                </a:tc>
              </a:tr>
              <a:tr h="26590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/>
                        <a:t>Naret</a:t>
                      </a:r>
                      <a:endParaRPr lang="en-US" sz="1600" b="0" i="0" u="none" strike="noStrike">
                        <a:latin typeface="Arial" panose="020B060402020202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/>
                        <a:t>3400</a:t>
                      </a:r>
                      <a:endParaRPr lang="en-US" sz="1600" b="0" i="0" u="none" strike="noStrike">
                        <a:latin typeface="Arial" panose="020B060402020202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/>
                        <a:t>3600</a:t>
                      </a:r>
                      <a:endParaRPr lang="en-US" sz="1600" b="0" i="0" u="none" strike="noStrike" dirty="0">
                        <a:latin typeface="Arial" panose="020B060402020202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/>
                        <a:t>3950</a:t>
                      </a:r>
                      <a:endParaRPr lang="en-US" sz="1600" b="0" i="0" u="none" strike="noStrike">
                        <a:latin typeface="Arial" panose="020B060402020202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/>
                        <a:t>4150</a:t>
                      </a:r>
                      <a:endParaRPr lang="en-US" sz="1600" b="0" i="0" u="none" strike="noStrike">
                        <a:latin typeface="Arial" panose="020B060402020202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/>
                        <a:t>3900</a:t>
                      </a:r>
                      <a:endParaRPr lang="en-US" sz="1600" b="0" i="0" u="none" strike="noStrike" dirty="0">
                        <a:latin typeface="Arial" panose="020B0604020202020204"/>
                      </a:endParaRPr>
                    </a:p>
                  </a:txBody>
                  <a:tcPr marL="9525" marR="9525" marT="9525" marB="0" anchor="b"/>
                </a:tc>
              </a:tr>
              <a:tr h="26590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/>
                        <a:t>April</a:t>
                      </a:r>
                      <a:endParaRPr lang="en-US" sz="1600" b="0" i="0" u="none" strike="noStrike">
                        <a:latin typeface="Arial" panose="020B060402020202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/>
                        <a:t>4000</a:t>
                      </a:r>
                      <a:endParaRPr lang="en-US" sz="1600" b="0" i="0" u="none" strike="noStrike">
                        <a:latin typeface="Arial" panose="020B060402020202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/>
                        <a:t>3900</a:t>
                      </a:r>
                      <a:endParaRPr lang="en-US" sz="1600" b="0" i="0" u="none" strike="noStrike" dirty="0">
                        <a:latin typeface="Arial" panose="020B060402020202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/>
                        <a:t>3890</a:t>
                      </a:r>
                      <a:endParaRPr lang="en-US" sz="1600" b="0" i="0" u="none" strike="noStrike" dirty="0">
                        <a:latin typeface="Arial" panose="020B060402020202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/>
                        <a:t>4050</a:t>
                      </a:r>
                      <a:endParaRPr lang="en-US" sz="1600" b="0" i="0" u="none" strike="noStrike">
                        <a:latin typeface="Arial" panose="020B060402020202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/>
                        <a:t>3950</a:t>
                      </a:r>
                      <a:endParaRPr lang="en-US" sz="1600" b="0" i="0" u="none" strike="noStrike" dirty="0">
                        <a:latin typeface="Arial" panose="020B0604020202020204"/>
                      </a:endParaRPr>
                    </a:p>
                  </a:txBody>
                  <a:tcPr marL="9525" marR="9525" marT="9525" marB="0" anchor="b"/>
                </a:tc>
              </a:tr>
              <a:tr h="26590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/>
                        <a:t>Mei</a:t>
                      </a:r>
                      <a:endParaRPr lang="en-US" sz="1600" b="0" i="0" u="none" strike="noStrike">
                        <a:latin typeface="Arial" panose="020B060402020202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/>
                        <a:t>4200</a:t>
                      </a:r>
                      <a:endParaRPr lang="en-US" sz="1600" b="0" i="0" u="none" strike="noStrike">
                        <a:latin typeface="Arial" panose="020B060402020202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/>
                        <a:t>4100</a:t>
                      </a:r>
                      <a:endParaRPr lang="en-US" sz="1600" b="0" i="0" u="none" strike="noStrike">
                        <a:latin typeface="Arial" panose="020B060402020202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/>
                        <a:t>3950</a:t>
                      </a:r>
                      <a:endParaRPr lang="en-US" sz="1600" b="0" i="0" u="none" strike="noStrike" dirty="0">
                        <a:latin typeface="Arial" panose="020B060402020202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/>
                        <a:t>3900</a:t>
                      </a:r>
                      <a:endParaRPr lang="en-US" sz="1600" b="0" i="0" u="none" strike="noStrike">
                        <a:latin typeface="Arial" panose="020B060402020202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/>
                        <a:t>4000</a:t>
                      </a:r>
                      <a:endParaRPr lang="en-US" sz="1600" b="0" i="0" u="none" strike="noStrike" dirty="0">
                        <a:latin typeface="Arial" panose="020B0604020202020204"/>
                      </a:endParaRPr>
                    </a:p>
                  </a:txBody>
                  <a:tcPr marL="9525" marR="9525" marT="9525" marB="0" anchor="b"/>
                </a:tc>
              </a:tr>
              <a:tr h="26590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/>
                        <a:t>Juni</a:t>
                      </a:r>
                      <a:endParaRPr lang="en-US" sz="1600" b="0" i="0" u="none" strike="noStrike">
                        <a:latin typeface="Arial" panose="020B060402020202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/>
                        <a:t>3900</a:t>
                      </a:r>
                      <a:endParaRPr lang="en-US" sz="1600" b="0" i="0" u="none" strike="noStrike">
                        <a:latin typeface="Arial" panose="020B060402020202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/>
                        <a:t>3950</a:t>
                      </a:r>
                      <a:endParaRPr lang="en-US" sz="1600" b="0" i="0" u="none" strike="noStrike">
                        <a:latin typeface="Arial" panose="020B060402020202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/>
                        <a:t>4000</a:t>
                      </a:r>
                      <a:endParaRPr lang="en-US" sz="1600" b="0" i="0" u="none" strike="noStrike" dirty="0">
                        <a:latin typeface="Arial" panose="020B060402020202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/>
                        <a:t>4100</a:t>
                      </a:r>
                      <a:endParaRPr lang="en-US" sz="1600" b="0" i="0" u="none" strike="noStrike" dirty="0">
                        <a:latin typeface="Arial" panose="020B060402020202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/>
                        <a:t>3990</a:t>
                      </a:r>
                      <a:endParaRPr lang="en-US" sz="1600" b="0" i="0" u="none" strike="noStrike" dirty="0">
                        <a:latin typeface="Arial" panose="020B0604020202020204"/>
                      </a:endParaRPr>
                    </a:p>
                  </a:txBody>
                  <a:tcPr marL="9525" marR="9525" marT="9525" marB="0" anchor="b"/>
                </a:tc>
              </a:tr>
              <a:tr h="26590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err="1"/>
                        <a:t>Jumlah</a:t>
                      </a:r>
                      <a:endParaRPr lang="en-US" sz="1600" b="0" i="0" u="none" strike="noStrike" dirty="0">
                        <a:latin typeface="Arial" panose="020B060402020202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/>
                        <a:t>22800</a:t>
                      </a:r>
                      <a:endParaRPr lang="en-US" sz="1600" b="0" i="0" u="none" strike="noStrike">
                        <a:latin typeface="Arial" panose="020B060402020202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/>
                        <a:t>22800</a:t>
                      </a:r>
                      <a:endParaRPr lang="en-US" sz="1600" b="0" i="0" u="none" strike="noStrike">
                        <a:latin typeface="Arial" panose="020B060402020202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/>
                        <a:t>24010</a:t>
                      </a:r>
                      <a:endParaRPr lang="en-US" sz="1600" b="0" i="0" u="none" strike="noStrike">
                        <a:latin typeface="Arial" panose="020B060402020202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/>
                        <a:t>24650</a:t>
                      </a:r>
                      <a:endParaRPr lang="en-US" sz="1600" b="0" i="0" u="none" strike="noStrike" dirty="0">
                        <a:latin typeface="Arial" panose="020B060402020202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/>
                        <a:t>23490</a:t>
                      </a:r>
                      <a:endParaRPr lang="en-US" sz="1600" b="0" i="0" u="none" strike="noStrike" dirty="0">
                        <a:latin typeface="Arial" panose="020B0604020202020204"/>
                      </a:endParaRPr>
                    </a:p>
                  </a:txBody>
                  <a:tcPr marL="9525" marR="9525" marT="9525" marB="0" anchor="b"/>
                </a:tc>
              </a:tr>
              <a:tr h="26590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 err="1">
                          <a:solidFill>
                            <a:srgbClr val="FF0000"/>
                          </a:solidFill>
                        </a:rPr>
                        <a:t>Indeks</a:t>
                      </a:r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1600" b="1" u="none" strike="noStrike" dirty="0" err="1">
                          <a:solidFill>
                            <a:srgbClr val="FF0000"/>
                          </a:solidFill>
                        </a:rPr>
                        <a:t>Harga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Arial" panose="020B060402020202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</a:rPr>
                        <a:t>100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Arial" panose="020B060402020202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</a:rPr>
                        <a:t>100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Arial" panose="020B060402020202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</a:rPr>
                        <a:t>105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Arial" panose="020B060402020202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</a:rPr>
                        <a:t>108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Arial" panose="020B060402020202020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</a:rPr>
                        <a:t>103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Arial" panose="020B0604020202020204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385275" y="6474768"/>
            <a:ext cx="1710725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nn-NO" sz="900" dirty="0">
                <a:solidFill>
                  <a:prstClr val="black"/>
                </a:solidFill>
                <a:latin typeface="Arial Black" panose="020B0A04020102020204" pitchFamily="34" charset="0"/>
              </a:rPr>
              <a:t>By : BIDA SARI,  SP, MSi</a:t>
            </a:r>
            <a:endParaRPr lang="en-US" sz="900" dirty="0">
              <a:solidFill>
                <a:prstClr val="black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>
                <a:solidFill>
                  <a:schemeClr val="tx2">
                    <a:satMod val="130000"/>
                  </a:schemeClr>
                </a:solidFill>
              </a:rPr>
              <a:t>INDEKS AGREGATIF TIDAK TERTIMBANG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65760" indent="-283210" eaLnBrk="1" fontAlgn="auto" hangingPunct="1">
              <a:spcAft>
                <a:spcPts val="0"/>
              </a:spcAft>
              <a:buFont typeface="Wingdings 2" panose="05020102010507070707"/>
              <a:buChar char=""/>
              <a:defRPr/>
            </a:pPr>
            <a:r>
              <a:rPr lang="en-US" b="1" dirty="0" err="1">
                <a:solidFill>
                  <a:srgbClr val="FF0000"/>
                </a:solidFill>
              </a:rPr>
              <a:t>Jawaban</a:t>
            </a:r>
            <a:endParaRPr lang="en-US" b="1" dirty="0">
              <a:solidFill>
                <a:srgbClr val="FF0000"/>
              </a:solidFill>
            </a:endParaRPr>
          </a:p>
          <a:p>
            <a:pPr marL="365760" indent="-283210" eaLnBrk="1" fontAlgn="auto" hangingPunct="1">
              <a:spcAft>
                <a:spcPts val="0"/>
              </a:spcAft>
              <a:buFont typeface="Wingdings 2" panose="05020102010507070707"/>
              <a:buNone/>
              <a:defRPr/>
            </a:pPr>
            <a:r>
              <a:rPr lang="en-US" b="1" dirty="0">
                <a:solidFill>
                  <a:srgbClr val="FF0000"/>
                </a:solidFill>
              </a:rPr>
              <a:t>	</a:t>
            </a:r>
          </a:p>
          <a:p>
            <a:pPr marL="365760" indent="-283210" eaLnBrk="1" fontAlgn="auto" hangingPunct="1">
              <a:spcAft>
                <a:spcPts val="0"/>
              </a:spcAft>
              <a:buFont typeface="Wingdings 2" panose="05020102010507070707"/>
              <a:buNone/>
              <a:defRPr/>
            </a:pPr>
            <a:endParaRPr lang="en-US" b="1" dirty="0">
              <a:solidFill>
                <a:srgbClr val="FF0000"/>
              </a:solidFill>
            </a:endParaRPr>
          </a:p>
          <a:p>
            <a:pPr marL="365760" indent="-283210" eaLnBrk="1" fontAlgn="auto" hangingPunct="1">
              <a:spcAft>
                <a:spcPts val="0"/>
              </a:spcAft>
              <a:buFont typeface="Wingdings 2" panose="05020102010507070707"/>
              <a:buNone/>
              <a:defRPr/>
            </a:pPr>
            <a:endParaRPr lang="en-US" b="1" dirty="0">
              <a:solidFill>
                <a:srgbClr val="FF0000"/>
              </a:solidFill>
            </a:endParaRPr>
          </a:p>
          <a:p>
            <a:pPr marL="365760" indent="-283210" eaLnBrk="1" fontAlgn="auto" hangingPunct="1">
              <a:spcAft>
                <a:spcPts val="0"/>
              </a:spcAft>
              <a:buFont typeface="Wingdings 2" panose="05020102010507070707"/>
              <a:buNone/>
              <a:defRPr/>
            </a:pPr>
            <a:r>
              <a:rPr lang="en-US" b="1" dirty="0">
                <a:solidFill>
                  <a:srgbClr val="FF0000"/>
                </a:solidFill>
              </a:rPr>
              <a:t>	</a:t>
            </a:r>
          </a:p>
          <a:p>
            <a:pPr marL="365760" indent="-283210" algn="just" eaLnBrk="1" fontAlgn="auto" hangingPunct="1">
              <a:spcAft>
                <a:spcPts val="0"/>
              </a:spcAft>
              <a:buFont typeface="Wingdings 2" panose="05020102010507070707"/>
              <a:buNone/>
              <a:defRPr/>
            </a:pPr>
            <a:r>
              <a:rPr lang="en-US" dirty="0"/>
              <a:t>	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dibandingkan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2000</a:t>
            </a:r>
            <a:r>
              <a:rPr lang="en-US" dirty="0" smtClean="0"/>
              <a:t>,</a:t>
            </a:r>
            <a:r>
              <a:rPr lang="id-ID" dirty="0" smtClean="0"/>
              <a:t> </a:t>
            </a:r>
            <a:r>
              <a:rPr lang="en-US" dirty="0" err="1" smtClean="0"/>
              <a:t>besarnya</a:t>
            </a:r>
            <a:r>
              <a:rPr lang="en-US" dirty="0" smtClean="0"/>
              <a:t> </a:t>
            </a:r>
            <a:r>
              <a:rPr lang="en-US" dirty="0" err="1"/>
              <a:t>pengeluaran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tangga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2002 </a:t>
            </a:r>
            <a:r>
              <a:rPr lang="en-US" dirty="0" err="1"/>
              <a:t>mengalami</a:t>
            </a:r>
            <a:r>
              <a:rPr lang="en-US" dirty="0"/>
              <a:t> </a:t>
            </a:r>
            <a:r>
              <a:rPr lang="en-US" dirty="0" err="1"/>
              <a:t>kenaikan</a:t>
            </a:r>
            <a:r>
              <a:rPr lang="en-US" dirty="0"/>
              <a:t> </a:t>
            </a:r>
            <a:r>
              <a:rPr lang="en-US" dirty="0" err="1"/>
              <a:t>sebesar</a:t>
            </a:r>
            <a:r>
              <a:rPr lang="en-US" dirty="0"/>
              <a:t> 5%.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E56573E5-89DA-445E-A194-2258DD04792D}" type="slidenum">
              <a:rPr lang="en-US" altLang="en-US">
                <a:solidFill>
                  <a:srgbClr val="8DAECB"/>
                </a:solidFill>
                <a:latin typeface="Gill Sans MT" panose="020B0502020104020203" pitchFamily="34" charset="0"/>
              </a:rPr>
              <a:t>25</a:t>
            </a:fld>
            <a:endParaRPr lang="en-US" altLang="en-US">
              <a:solidFill>
                <a:srgbClr val="8DAECB"/>
              </a:solidFill>
              <a:latin typeface="Gill Sans MT" panose="020B0502020104020203" pitchFamily="34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385275" y="6474768"/>
            <a:ext cx="1710725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nn-NO" sz="900" dirty="0">
                <a:solidFill>
                  <a:prstClr val="black"/>
                </a:solidFill>
                <a:latin typeface="Arial Black" panose="020B0A04020102020204" pitchFamily="34" charset="0"/>
              </a:rPr>
              <a:t>By : BIDA SARI,  SP, MSi</a:t>
            </a:r>
            <a:endParaRPr lang="en-US" sz="900" dirty="0">
              <a:solidFill>
                <a:prstClr val="black"/>
              </a:solidFill>
              <a:latin typeface="Arial Black" panose="020B0A04020102020204" pitchFamily="34" charset="0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1924050" y="2209800"/>
          <a:ext cx="6457950" cy="157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2" name="Equation" r:id="rId3" imgW="69494400" imgH="17068800" progId="Equation.3">
                  <p:embed/>
                </p:oleObj>
              </mc:Choice>
              <mc:Fallback>
                <p:oleObj name="Equation" r:id="rId3" imgW="69494400" imgH="170688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4050" y="2209800"/>
                        <a:ext cx="6457950" cy="1571625"/>
                      </a:xfrm>
                      <a:prstGeom prst="rect">
                        <a:avLst/>
                      </a:prstGeom>
                      <a:noFill/>
                      <a:ln w="12700">
                        <a:solidFill>
                          <a:schemeClr val="bg2">
                            <a:lumMod val="50000"/>
                          </a:schemeClr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74638"/>
            <a:ext cx="8077200" cy="11430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d-ID" sz="3100" dirty="0" smtClean="0">
                <a:solidFill>
                  <a:schemeClr val="tx2">
                    <a:satMod val="130000"/>
                  </a:schemeClr>
                </a:solidFill>
              </a:rPr>
              <a:t>Latihan S</a:t>
            </a:r>
            <a:r>
              <a:rPr lang="en-US" sz="3100" dirty="0" err="1" smtClean="0">
                <a:solidFill>
                  <a:schemeClr val="tx2">
                    <a:satMod val="130000"/>
                  </a:schemeClr>
                </a:solidFill>
              </a:rPr>
              <a:t>oal</a:t>
            </a:r>
            <a:r>
              <a:rPr lang="id-ID" sz="3100" dirty="0" smtClean="0">
                <a:solidFill>
                  <a:schemeClr val="tx2">
                    <a:satMod val="130000"/>
                  </a:schemeClr>
                </a:solidFill>
              </a:rPr>
              <a:t> 2 :</a:t>
            </a:r>
            <a:r>
              <a:rPr lang="en-US" sz="3100" dirty="0" smtClean="0">
                <a:solidFill>
                  <a:schemeClr val="tx2">
                    <a:satMod val="130000"/>
                  </a:schemeClr>
                </a:solidFill>
              </a:rPr>
              <a:t> </a:t>
            </a:r>
            <a:r>
              <a:rPr lang="en-US" sz="3100" dirty="0" err="1">
                <a:solidFill>
                  <a:schemeClr val="tx2">
                    <a:satMod val="130000"/>
                  </a:schemeClr>
                </a:solidFill>
              </a:rPr>
              <a:t>Indeks</a:t>
            </a:r>
            <a:r>
              <a:rPr lang="en-US" sz="3100" dirty="0">
                <a:solidFill>
                  <a:schemeClr val="tx2">
                    <a:satMod val="130000"/>
                  </a:schemeClr>
                </a:solidFill>
              </a:rPr>
              <a:t> </a:t>
            </a:r>
            <a:r>
              <a:rPr lang="en-US" sz="3100" dirty="0" err="1">
                <a:solidFill>
                  <a:schemeClr val="tx2">
                    <a:satMod val="130000"/>
                  </a:schemeClr>
                </a:solidFill>
              </a:rPr>
              <a:t>Agregatif</a:t>
            </a:r>
            <a:r>
              <a:rPr lang="en-US" sz="3100" dirty="0">
                <a:solidFill>
                  <a:schemeClr val="tx2">
                    <a:satMod val="130000"/>
                  </a:schemeClr>
                </a:solidFill>
              </a:rPr>
              <a:t> </a:t>
            </a:r>
            <a:r>
              <a:rPr lang="en-US" sz="3100" dirty="0" err="1">
                <a:solidFill>
                  <a:schemeClr val="tx2">
                    <a:satMod val="130000"/>
                  </a:schemeClr>
                </a:solidFill>
              </a:rPr>
              <a:t>Tidak</a:t>
            </a:r>
            <a:r>
              <a:rPr lang="en-US" sz="3100" dirty="0">
                <a:solidFill>
                  <a:schemeClr val="tx2">
                    <a:satMod val="130000"/>
                  </a:schemeClr>
                </a:solidFill>
              </a:rPr>
              <a:t> </a:t>
            </a:r>
            <a:r>
              <a:rPr lang="en-US" sz="3100" dirty="0" err="1">
                <a:solidFill>
                  <a:schemeClr val="tx2">
                    <a:satMod val="130000"/>
                  </a:schemeClr>
                </a:solidFill>
              </a:rPr>
              <a:t>Tertimbang</a:t>
            </a:r>
            <a:endParaRPr lang="en-US" sz="31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440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 eaLnBrk="1" hangingPunct="1">
              <a:buFont typeface="Wingdings 2" panose="05020102010507070707" pitchFamily="18" charset="2"/>
              <a:buNone/>
            </a:pPr>
            <a:r>
              <a:rPr lang="en-US" altLang="en-US" dirty="0"/>
              <a:t>Data yang </a:t>
            </a:r>
            <a:r>
              <a:rPr lang="en-US" altLang="en-US" dirty="0" err="1"/>
              <a:t>menyajikan</a:t>
            </a:r>
            <a:r>
              <a:rPr lang="en-US" altLang="en-US" dirty="0"/>
              <a:t> </a:t>
            </a:r>
            <a:r>
              <a:rPr lang="en-US" altLang="en-US" dirty="0" err="1"/>
              <a:t>besarnya</a:t>
            </a:r>
            <a:r>
              <a:rPr lang="en-US" altLang="en-US" dirty="0"/>
              <a:t> </a:t>
            </a:r>
            <a:r>
              <a:rPr lang="en-US" altLang="en-US" dirty="0" err="1"/>
              <a:t>pengeluaran</a:t>
            </a:r>
            <a:r>
              <a:rPr lang="en-US" altLang="en-US" dirty="0"/>
              <a:t> </a:t>
            </a:r>
            <a:r>
              <a:rPr lang="en-US" altLang="en-US" dirty="0" err="1"/>
              <a:t>untuk</a:t>
            </a:r>
            <a:r>
              <a:rPr lang="en-US" altLang="en-US" dirty="0"/>
              <a:t> </a:t>
            </a:r>
            <a:r>
              <a:rPr lang="en-US" altLang="en-US" dirty="0" err="1"/>
              <a:t>pembelian</a:t>
            </a:r>
            <a:r>
              <a:rPr lang="en-US" altLang="en-US" dirty="0"/>
              <a:t> </a:t>
            </a:r>
            <a:r>
              <a:rPr lang="en-US" altLang="en-US" dirty="0" err="1"/>
              <a:t>jenis</a:t>
            </a:r>
            <a:r>
              <a:rPr lang="en-US" altLang="en-US" dirty="0"/>
              <a:t> </a:t>
            </a:r>
            <a:r>
              <a:rPr lang="en-US" altLang="en-US" dirty="0" err="1"/>
              <a:t>bahan</a:t>
            </a:r>
            <a:r>
              <a:rPr lang="en-US" altLang="en-US" dirty="0"/>
              <a:t> </a:t>
            </a:r>
            <a:r>
              <a:rPr lang="en-US" altLang="en-US" dirty="0" err="1"/>
              <a:t>makanan</a:t>
            </a:r>
            <a:r>
              <a:rPr lang="en-US" altLang="en-US" dirty="0"/>
              <a:t> </a:t>
            </a:r>
            <a:r>
              <a:rPr lang="id-ID" altLang="en-US" dirty="0" smtClean="0"/>
              <a:t>daging.</a:t>
            </a:r>
            <a:r>
              <a:rPr lang="en-US" altLang="en-US" dirty="0" smtClean="0"/>
              <a:t> </a:t>
            </a:r>
            <a:r>
              <a:rPr lang="en-US" altLang="en-US" dirty="0" err="1"/>
              <a:t>Hitunglah</a:t>
            </a:r>
            <a:r>
              <a:rPr lang="en-US" altLang="en-US" dirty="0"/>
              <a:t> </a:t>
            </a:r>
            <a:r>
              <a:rPr lang="en-US" altLang="en-US" dirty="0" err="1"/>
              <a:t>indeks</a:t>
            </a:r>
            <a:r>
              <a:rPr lang="en-US" altLang="en-US" dirty="0"/>
              <a:t> </a:t>
            </a:r>
            <a:r>
              <a:rPr lang="en-US" altLang="en-US" dirty="0" err="1"/>
              <a:t>harga</a:t>
            </a:r>
            <a:r>
              <a:rPr lang="id-ID" altLang="en-US" dirty="0" err="1"/>
              <a:t> agregatif</a:t>
            </a:r>
            <a:r>
              <a:rPr lang="en-US" altLang="en-US" dirty="0"/>
              <a:t> </a:t>
            </a:r>
            <a:r>
              <a:rPr lang="en-US" altLang="en-US" dirty="0" err="1"/>
              <a:t>tak</a:t>
            </a:r>
            <a:r>
              <a:rPr lang="en-US" altLang="en-US" dirty="0"/>
              <a:t> </a:t>
            </a:r>
            <a:r>
              <a:rPr lang="en-US" altLang="en-US" dirty="0" err="1"/>
              <a:t>tertimbang</a:t>
            </a:r>
            <a:r>
              <a:rPr lang="en-US" altLang="en-US" dirty="0"/>
              <a:t> </a:t>
            </a:r>
            <a:r>
              <a:rPr lang="en-US" altLang="en-US" dirty="0" err="1"/>
              <a:t>untuk</a:t>
            </a:r>
            <a:r>
              <a:rPr lang="en-US" altLang="en-US" dirty="0"/>
              <a:t> </a:t>
            </a:r>
            <a:r>
              <a:rPr lang="en-US" altLang="en-US" dirty="0" err="1"/>
              <a:t>tahun</a:t>
            </a:r>
            <a:r>
              <a:rPr lang="en-US" altLang="en-US" dirty="0"/>
              <a:t> 2001 </a:t>
            </a:r>
            <a:r>
              <a:rPr lang="en-US" altLang="en-US" dirty="0" err="1"/>
              <a:t>dengan</a:t>
            </a:r>
            <a:r>
              <a:rPr lang="en-US" altLang="en-US" dirty="0"/>
              <a:t> </a:t>
            </a:r>
            <a:r>
              <a:rPr lang="en-US" altLang="en-US" dirty="0" err="1"/>
              <a:t>waktu</a:t>
            </a:r>
            <a:r>
              <a:rPr lang="en-US" altLang="en-US" dirty="0"/>
              <a:t> </a:t>
            </a:r>
            <a:r>
              <a:rPr lang="en-US" altLang="en-US" dirty="0" err="1"/>
              <a:t>dasar</a:t>
            </a:r>
            <a:r>
              <a:rPr lang="en-US" altLang="en-US" dirty="0"/>
              <a:t> </a:t>
            </a:r>
            <a:r>
              <a:rPr lang="en-US" altLang="en-US" dirty="0" err="1"/>
              <a:t>tahun</a:t>
            </a:r>
            <a:r>
              <a:rPr lang="en-US" altLang="en-US" dirty="0"/>
              <a:t> 2000.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C7873A48-B7A5-4B17-884C-CC030CE1A733}" type="slidenum">
              <a:rPr lang="en-US" altLang="en-US">
                <a:solidFill>
                  <a:srgbClr val="8DAECB"/>
                </a:solidFill>
                <a:latin typeface="Gill Sans MT" panose="020B0502020104020203" pitchFamily="34" charset="0"/>
              </a:rPr>
              <a:t>26</a:t>
            </a:fld>
            <a:endParaRPr lang="en-US" altLang="en-US">
              <a:solidFill>
                <a:srgbClr val="8DAECB"/>
              </a:solidFill>
              <a:latin typeface="Gill Sans MT" panose="020B0502020104020203" pitchFamily="34" charset="0"/>
            </a:endParaRPr>
          </a:p>
        </p:txBody>
      </p:sp>
      <p:graphicFrame>
        <p:nvGraphicFramePr>
          <p:cNvPr id="5" name="Group 5"/>
          <p:cNvGraphicFramePr>
            <a:graphicFrameLocks noGrp="1"/>
          </p:cNvGraphicFramePr>
          <p:nvPr/>
        </p:nvGraphicFramePr>
        <p:xfrm>
          <a:off x="2193925" y="4038600"/>
          <a:ext cx="5349875" cy="2175010"/>
        </p:xfrm>
        <a:graphic>
          <a:graphicData uri="http://schemas.openxmlformats.org/drawingml/2006/table">
            <a:tbl>
              <a:tblPr/>
              <a:tblGrid>
                <a:gridCol w="2957854"/>
                <a:gridCol w="1170451"/>
                <a:gridCol w="1221570"/>
              </a:tblGrid>
              <a:tr h="618961">
                <a:tc rowSpan="2"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</a:tabLst>
                        <a:defRPr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DejaVu Sans" charset="0"/>
                        <a:cs typeface="DejaVu Sans" charset="0"/>
                      </a:endParaRPr>
                    </a:p>
                    <a:p>
                      <a:pPr marL="0" marR="0" lvl="0" indent="0" algn="ct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</a:tabLst>
                        <a:defRPr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jaVu Sans" charset="0"/>
                          <a:cs typeface="DejaVu Sans" charset="0"/>
                        </a:rPr>
                        <a:t>Jenis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jaVu Sans" charset="0"/>
                          <a:cs typeface="DejaVu Sans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jaVu Sans" charset="0"/>
                          <a:cs typeface="DejaVu Sans" charset="0"/>
                        </a:rPr>
                        <a:t>Bahan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jaVu Sans" charset="0"/>
                          <a:cs typeface="DejaVu Sans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jaVu Sans" charset="0"/>
                          <a:cs typeface="DejaVu Sans" charset="0"/>
                        </a:rPr>
                        <a:t>Makanan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DejaVu Sans" charset="0"/>
                        <a:cs typeface="DejaVu Sans" charset="0"/>
                      </a:endParaRPr>
                    </a:p>
                    <a:p>
                      <a:pPr marL="0" marR="0" lvl="0" indent="0" algn="ct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DejaVu Sans" charset="0"/>
                        <a:cs typeface="DejaVu Sans" charset="0"/>
                      </a:endParaRPr>
                    </a:p>
                  </a:txBody>
                  <a:tcPr marL="90000" marR="90000" marT="62659" marB="46788" horzOverflow="overflow">
                    <a:lnL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CC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</a:tabLst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jaVu Sans" charset="0"/>
                          <a:cs typeface="DejaVu Sans" charset="0"/>
                        </a:rPr>
                        <a:t>Kuantitas</a:t>
                      </a:r>
                    </a:p>
                  </a:txBody>
                  <a:tcPr marL="90000" marR="90000" marT="62659" marB="46788" anchor="ctr" horzOverflow="overflow">
                    <a:lnL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364522"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 marL="90000" marR="90000" marT="62676" marB="46800" horzOverflow="overflow">
                    <a:lnL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</a:tabLst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jaVu Sans" charset="0"/>
                          <a:cs typeface="DejaVu Sans" charset="0"/>
                        </a:rPr>
                        <a:t>2000</a:t>
                      </a:r>
                    </a:p>
                  </a:txBody>
                  <a:tcPr marL="90000" marR="90000" marT="62659" marB="46788" horzOverflow="overflow">
                    <a:lnL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</a:tabLst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jaVu Sans" charset="0"/>
                          <a:cs typeface="DejaVu Sans" charset="0"/>
                        </a:rPr>
                        <a:t>2001</a:t>
                      </a:r>
                    </a:p>
                  </a:txBody>
                  <a:tcPr marL="90000" marR="90000" marT="62659" marB="46788" horzOverflow="overflow">
                    <a:lnL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FF"/>
                    </a:solidFill>
                  </a:tcPr>
                </a:tc>
              </a:tr>
              <a:tr h="385661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</a:tabLst>
                      </a:pP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jaVu Sans" charset="0"/>
                          <a:cs typeface="DejaVu Sans" charset="0"/>
                        </a:rPr>
                        <a:t>Daging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jaVu Sans" charset="0"/>
                          <a:cs typeface="DejaVu Sans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jaVu Sans" charset="0"/>
                          <a:cs typeface="DejaVu Sans" charset="0"/>
                        </a:rPr>
                        <a:t>sapi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jaVu Sans" charset="0"/>
                          <a:cs typeface="DejaVu Sans" charset="0"/>
                        </a:rPr>
                        <a:t> (per kg)</a:t>
                      </a:r>
                    </a:p>
                  </a:txBody>
                  <a:tcPr marL="90000" marR="90000" marT="62659" marB="46788" horzOverflow="overflow">
                    <a:lnL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jaVu Sans" charset="0"/>
                          <a:cs typeface="DejaVu Sans" charset="0"/>
                        </a:rPr>
                        <a:t>20</a:t>
                      </a:r>
                    </a:p>
                  </a:txBody>
                  <a:tcPr marL="90000" marR="90000" marT="62659" marB="46788" horzOverflow="overflow">
                    <a:lnL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jaVu Sans" charset="0"/>
                          <a:cs typeface="DejaVu Sans" charset="0"/>
                        </a:rPr>
                        <a:t>30</a:t>
                      </a:r>
                    </a:p>
                  </a:txBody>
                  <a:tcPr marL="90000" marR="90000" marT="62659" marB="46788" horzOverflow="overflow">
                    <a:lnL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</a:tr>
              <a:tr h="44120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</a:tabLst>
                      </a:pP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jaVu Sans" charset="0"/>
                          <a:cs typeface="DejaVu Sans" charset="0"/>
                        </a:rPr>
                        <a:t>Daging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jaVu Sans" charset="0"/>
                          <a:cs typeface="DejaVu Sans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jaVu Sans" charset="0"/>
                          <a:cs typeface="DejaVu Sans" charset="0"/>
                        </a:rPr>
                        <a:t>kambing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jaVu Sans" charset="0"/>
                          <a:cs typeface="DejaVu Sans" charset="0"/>
                        </a:rPr>
                        <a:t> (per kg)</a:t>
                      </a:r>
                    </a:p>
                  </a:txBody>
                  <a:tcPr marL="90000" marR="90000" marT="62659" marB="46788" horzOverflow="overflow">
                    <a:lnL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jaVu Sans" charset="0"/>
                          <a:cs typeface="DejaVu Sans" charset="0"/>
                        </a:rPr>
                        <a:t>500</a:t>
                      </a:r>
                    </a:p>
                  </a:txBody>
                  <a:tcPr marL="90000" marR="90000" marT="62659" marB="46788" horzOverflow="overflow">
                    <a:lnL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jaVu Sans" charset="0"/>
                          <a:cs typeface="DejaVu Sans" charset="0"/>
                        </a:rPr>
                        <a:t>600</a:t>
                      </a:r>
                    </a:p>
                  </a:txBody>
                  <a:tcPr marL="90000" marR="90000" marT="62659" marB="46788" horzOverflow="overflow">
                    <a:lnL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FF"/>
                    </a:solidFill>
                  </a:tcPr>
                </a:tc>
              </a:tr>
              <a:tr h="364522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</a:tabLst>
                      </a:pP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jaVu Sans" charset="0"/>
                          <a:cs typeface="DejaVu Sans" charset="0"/>
                        </a:rPr>
                        <a:t>Daging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jaVu Sans" charset="0"/>
                          <a:cs typeface="DejaVu Sans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jaVu Sans" charset="0"/>
                          <a:cs typeface="DejaVu Sans" charset="0"/>
                        </a:rPr>
                        <a:t>ayam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jaVu Sans" charset="0"/>
                          <a:cs typeface="DejaVu Sans" charset="0"/>
                        </a:rPr>
                        <a:t> (per kg)</a:t>
                      </a:r>
                    </a:p>
                  </a:txBody>
                  <a:tcPr marL="90000" marR="90000" marT="62659" marB="46788" horzOverflow="overflow">
                    <a:lnL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jaVu Sans" charset="0"/>
                          <a:cs typeface="DejaVu Sans" charset="0"/>
                        </a:rPr>
                        <a:t>50</a:t>
                      </a:r>
                    </a:p>
                  </a:txBody>
                  <a:tcPr marL="90000" marR="90000" marT="62659" marB="46788" horzOverflow="overflow">
                    <a:lnL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jaVu Sans" charset="0"/>
                          <a:cs typeface="DejaVu Sans" charset="0"/>
                        </a:rPr>
                        <a:t>75</a:t>
                      </a:r>
                    </a:p>
                  </a:txBody>
                  <a:tcPr marL="90000" marR="90000" marT="62659" marB="46788" horzOverflow="overflow">
                    <a:lnL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385275" y="6474768"/>
            <a:ext cx="1710725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nn-NO" sz="900" dirty="0">
                <a:solidFill>
                  <a:prstClr val="black"/>
                </a:solidFill>
                <a:latin typeface="Arial Black" panose="020B0A04020102020204" pitchFamily="34" charset="0"/>
              </a:rPr>
              <a:t>By : BIDA SARI,  SP, MSi</a:t>
            </a:r>
            <a:endParaRPr lang="en-US" sz="900" dirty="0">
              <a:solidFill>
                <a:prstClr val="black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800" dirty="0">
                <a:solidFill>
                  <a:schemeClr val="tx2">
                    <a:satMod val="130000"/>
                  </a:schemeClr>
                </a:solidFill>
              </a:rPr>
              <a:t>INDEKS AGREGATIF TERTIMBANG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447800"/>
            <a:ext cx="7562850" cy="4800600"/>
          </a:xfrm>
        </p:spPr>
        <p:txBody>
          <a:bodyPr>
            <a:normAutofit fontScale="85000" lnSpcReduction="10000"/>
          </a:bodyPr>
          <a:lstStyle/>
          <a:p>
            <a:pPr marL="365760" indent="-283210" eaLnBrk="1" fontAlgn="auto" hangingPunct="1">
              <a:spcAft>
                <a:spcPts val="0"/>
              </a:spcAft>
              <a:buFont typeface="Wingdings 2" panose="05020102010507070707"/>
              <a:buChar char=""/>
              <a:defRPr/>
            </a:pPr>
            <a:r>
              <a:rPr lang="en-US" b="1" dirty="0" err="1">
                <a:solidFill>
                  <a:srgbClr val="FF0000"/>
                </a:solidFill>
              </a:rPr>
              <a:t>Konsep</a:t>
            </a:r>
            <a:endParaRPr lang="en-US" b="1" dirty="0">
              <a:solidFill>
                <a:srgbClr val="FF0000"/>
              </a:solidFill>
            </a:endParaRPr>
          </a:p>
          <a:p>
            <a:pPr marL="365760" indent="-283210" algn="just" eaLnBrk="1" fontAlgn="auto" hangingPunct="1">
              <a:spcAft>
                <a:spcPts val="600"/>
              </a:spcAft>
              <a:buFont typeface="Wingdings 2" panose="05020102010507070707"/>
              <a:buNone/>
              <a:defRPr/>
            </a:pPr>
            <a:r>
              <a:rPr lang="en-US" dirty="0"/>
              <a:t>	</a:t>
            </a:r>
            <a:r>
              <a:rPr lang="en-US" b="1" dirty="0" err="1"/>
              <a:t>Indeks</a:t>
            </a:r>
            <a:r>
              <a:rPr lang="en-US" b="1" dirty="0"/>
              <a:t> </a:t>
            </a:r>
            <a:r>
              <a:rPr lang="id-ID" b="1" dirty="0" err="1"/>
              <a:t>A</a:t>
            </a:r>
            <a:r>
              <a:rPr lang="en-US" b="1" dirty="0" err="1" smtClean="0"/>
              <a:t>gregatif</a:t>
            </a:r>
            <a:r>
              <a:rPr lang="en-US" b="1" dirty="0" smtClean="0"/>
              <a:t> </a:t>
            </a:r>
            <a:r>
              <a:rPr lang="id-ID" b="1" dirty="0" smtClean="0"/>
              <a:t>T</a:t>
            </a:r>
            <a:r>
              <a:rPr lang="en-US" b="1" dirty="0" err="1" smtClean="0"/>
              <a:t>ertimbang</a:t>
            </a:r>
            <a:r>
              <a:rPr lang="en-US" dirty="0" smtClean="0"/>
              <a:t> </a:t>
            </a:r>
            <a:r>
              <a:rPr lang="id-ID" dirty="0" smtClean="0"/>
              <a:t>(</a:t>
            </a:r>
            <a:r>
              <a:rPr lang="en-US" altLang="en-US" b="1" i="1" dirty="0"/>
              <a:t>Weighted Aggregate </a:t>
            </a:r>
            <a:r>
              <a:rPr lang="en-US" altLang="en-US" b="1" i="1" dirty="0" smtClean="0"/>
              <a:t>Index</a:t>
            </a:r>
            <a:r>
              <a:rPr lang="id-ID" altLang="en-US" dirty="0" smtClean="0"/>
              <a:t>)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/>
              <a:t>indeks</a:t>
            </a:r>
            <a:r>
              <a:rPr lang="en-US" dirty="0"/>
              <a:t> yang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pembuatannya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dipertimbangkan</a:t>
            </a:r>
            <a:r>
              <a:rPr lang="en-US" dirty="0"/>
              <a:t> </a:t>
            </a:r>
            <a:r>
              <a:rPr lang="en-US" dirty="0" err="1" smtClean="0"/>
              <a:t>faktor-faktor</a:t>
            </a:r>
            <a:r>
              <a:rPr lang="id-ID" dirty="0" smtClean="0"/>
              <a:t> lain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naik</a:t>
            </a:r>
            <a:r>
              <a:rPr lang="en-US" dirty="0"/>
              <a:t> </a:t>
            </a:r>
            <a:r>
              <a:rPr lang="en-US" dirty="0" err="1"/>
              <a:t>turunnya</a:t>
            </a:r>
            <a:r>
              <a:rPr lang="en-US" dirty="0"/>
              <a:t> </a:t>
            </a:r>
            <a:r>
              <a:rPr lang="en-US" dirty="0" err="1"/>
              <a:t>angka</a:t>
            </a:r>
            <a:r>
              <a:rPr lang="en-US" dirty="0"/>
              <a:t> </a:t>
            </a:r>
            <a:r>
              <a:rPr lang="en-US" dirty="0" err="1"/>
              <a:t>indeks</a:t>
            </a:r>
            <a:r>
              <a:rPr lang="en-US" dirty="0"/>
              <a:t> </a:t>
            </a:r>
            <a:r>
              <a:rPr lang="en-US" dirty="0" err="1" smtClean="0"/>
              <a:t>tersebut</a:t>
            </a:r>
            <a:endParaRPr lang="en-US" dirty="0"/>
          </a:p>
          <a:p>
            <a:pPr marL="365760" indent="-283210" algn="just" eaLnBrk="1" fontAlgn="auto" hangingPunct="1">
              <a:spcAft>
                <a:spcPts val="0"/>
              </a:spcAft>
              <a:buFont typeface="Wingdings 2" panose="05020102010507070707"/>
              <a:buNone/>
              <a:defRPr/>
            </a:pPr>
            <a:r>
              <a:rPr lang="en-US" dirty="0"/>
              <a:t>	</a:t>
            </a:r>
            <a:r>
              <a:rPr lang="en-US" dirty="0" err="1"/>
              <a:t>Timbangan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pembuatan</a:t>
            </a:r>
            <a:r>
              <a:rPr lang="en-US" dirty="0"/>
              <a:t> </a:t>
            </a:r>
            <a:r>
              <a:rPr lang="en-US" dirty="0" err="1"/>
              <a:t>indeks</a:t>
            </a:r>
            <a:r>
              <a:rPr lang="en-US" dirty="0"/>
              <a:t> </a:t>
            </a:r>
            <a:r>
              <a:rPr lang="en-US" dirty="0" err="1" smtClean="0"/>
              <a:t>adalah</a:t>
            </a:r>
            <a:r>
              <a:rPr lang="id-ID" dirty="0" smtClean="0"/>
              <a:t> :</a:t>
            </a:r>
            <a:endParaRPr lang="en-US" dirty="0"/>
          </a:p>
          <a:p>
            <a:pPr marL="871220" lvl="1" indent="-514350" algn="just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relatif</a:t>
            </a:r>
            <a:endParaRPr lang="en-US" dirty="0"/>
          </a:p>
          <a:p>
            <a:pPr marL="871220" lvl="1" indent="-514350" algn="just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/>
              <a:t>Hal-</a:t>
            </a:r>
            <a:r>
              <a:rPr lang="en-US" dirty="0" err="1"/>
              <a:t>hal</a:t>
            </a:r>
            <a:r>
              <a:rPr lang="en-US" dirty="0"/>
              <a:t> yang </a:t>
            </a:r>
            <a:r>
              <a:rPr lang="en-US" dirty="0" err="1"/>
              <a:t>berhubungan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berpengaruh</a:t>
            </a:r>
            <a:r>
              <a:rPr lang="en-US" dirty="0"/>
              <a:t> </a:t>
            </a:r>
            <a:r>
              <a:rPr lang="id-ID" dirty="0" smtClean="0"/>
              <a:t>pada </a:t>
            </a:r>
            <a:r>
              <a:rPr lang="en-US" dirty="0" err="1" smtClean="0"/>
              <a:t>naik</a:t>
            </a:r>
            <a:r>
              <a:rPr lang="en-US" dirty="0" smtClean="0"/>
              <a:t> </a:t>
            </a:r>
            <a:r>
              <a:rPr lang="en-US" dirty="0" err="1"/>
              <a:t>turunnya</a:t>
            </a:r>
            <a:r>
              <a:rPr lang="en-US" dirty="0"/>
              <a:t> </a:t>
            </a:r>
            <a:r>
              <a:rPr lang="en-US" dirty="0" err="1"/>
              <a:t>indeks</a:t>
            </a:r>
            <a:r>
              <a:rPr lang="en-US" dirty="0"/>
              <a:t> </a:t>
            </a:r>
            <a:r>
              <a:rPr lang="en-US" dirty="0" err="1" smtClean="0"/>
              <a:t>tersebut</a:t>
            </a:r>
            <a:r>
              <a:rPr lang="id-ID" dirty="0" smtClean="0"/>
              <a:t>. </a:t>
            </a:r>
            <a:r>
              <a:rPr lang="en-US" altLang="en-US" dirty="0" err="1"/>
              <a:t>Menambahkan</a:t>
            </a:r>
            <a:r>
              <a:rPr lang="en-US" altLang="en-US" dirty="0"/>
              <a:t> </a:t>
            </a:r>
            <a:r>
              <a:rPr lang="en-US" altLang="en-US" dirty="0" err="1"/>
              <a:t>informasi</a:t>
            </a:r>
            <a:r>
              <a:rPr lang="en-US" altLang="en-US" dirty="0"/>
              <a:t> lain </a:t>
            </a:r>
            <a:r>
              <a:rPr lang="en-US" altLang="en-US" dirty="0" err="1"/>
              <a:t>dari</a:t>
            </a:r>
            <a:r>
              <a:rPr lang="en-US" altLang="en-US" dirty="0"/>
              <a:t> </a:t>
            </a:r>
            <a:r>
              <a:rPr lang="en-US" altLang="en-US" dirty="0" err="1"/>
              <a:t>sekedar</a:t>
            </a:r>
            <a:r>
              <a:rPr lang="en-US" altLang="en-US" dirty="0"/>
              <a:t> </a:t>
            </a:r>
            <a:r>
              <a:rPr lang="en-US" altLang="en-US" dirty="0" err="1"/>
              <a:t>perubahan</a:t>
            </a:r>
            <a:r>
              <a:rPr lang="en-US" altLang="en-US" dirty="0"/>
              <a:t> </a:t>
            </a:r>
            <a:r>
              <a:rPr lang="en-US" altLang="en-US" dirty="0" err="1" smtClean="0"/>
              <a:t>harga</a:t>
            </a:r>
            <a:r>
              <a:rPr lang="id-ID" alt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C4D55ABD-3B29-4AC9-9E4B-618B11C9F0AA}" type="slidenum">
              <a:rPr lang="en-US" altLang="en-US">
                <a:solidFill>
                  <a:srgbClr val="8DAECB"/>
                </a:solidFill>
                <a:latin typeface="Gill Sans MT" panose="020B0502020104020203" pitchFamily="34" charset="0"/>
              </a:rPr>
              <a:t>27</a:t>
            </a:fld>
            <a:endParaRPr lang="en-US" altLang="en-US">
              <a:solidFill>
                <a:srgbClr val="8DAECB"/>
              </a:solidFill>
              <a:latin typeface="Gill Sans MT" panose="020B0502020104020203" pitchFamily="34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385275" y="6474768"/>
            <a:ext cx="1710725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nn-NO" sz="900" dirty="0">
                <a:solidFill>
                  <a:prstClr val="black"/>
                </a:solidFill>
                <a:latin typeface="Arial Black" panose="020B0A04020102020204" pitchFamily="34" charset="0"/>
              </a:rPr>
              <a:t>By : BIDA SARI,  SP, MSi</a:t>
            </a:r>
            <a:endParaRPr lang="en-US" sz="900" dirty="0">
              <a:solidFill>
                <a:prstClr val="black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74638"/>
            <a:ext cx="8077200" cy="868362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d-ID" sz="3500" dirty="0" smtClean="0">
                <a:solidFill>
                  <a:schemeClr val="tx2">
                    <a:satMod val="130000"/>
                  </a:schemeClr>
                </a:solidFill>
              </a:rPr>
              <a:t>JENIS </a:t>
            </a:r>
            <a:r>
              <a:rPr lang="en-US" sz="3500" dirty="0" smtClean="0">
                <a:solidFill>
                  <a:schemeClr val="tx2">
                    <a:satMod val="130000"/>
                  </a:schemeClr>
                </a:solidFill>
              </a:rPr>
              <a:t>INDEKS </a:t>
            </a:r>
            <a:r>
              <a:rPr lang="en-US" sz="3500" dirty="0">
                <a:solidFill>
                  <a:schemeClr val="tx2">
                    <a:satMod val="130000"/>
                  </a:schemeClr>
                </a:solidFill>
              </a:rPr>
              <a:t>AGREGATIF TERTIMBANG</a:t>
            </a:r>
          </a:p>
        </p:txBody>
      </p:sp>
      <p:sp>
        <p:nvSpPr>
          <p:cNvPr id="11272" name="Content Placeholder 2"/>
          <p:cNvSpPr>
            <a:spLocks noGrp="1"/>
          </p:cNvSpPr>
          <p:nvPr>
            <p:ph idx="1"/>
          </p:nvPr>
        </p:nvSpPr>
        <p:spPr>
          <a:xfrm>
            <a:off x="1219200" y="1219200"/>
            <a:ext cx="7499350" cy="5255568"/>
          </a:xfrm>
        </p:spPr>
        <p:txBody>
          <a:bodyPr/>
          <a:lstStyle/>
          <a:p>
            <a:pPr marL="596900" indent="-514350" eaLnBrk="1" hangingPunct="1">
              <a:buFont typeface="+mj-lt"/>
              <a:buAutoNum type="arabicPeriod"/>
            </a:pPr>
            <a:r>
              <a:rPr lang="en-US" altLang="en-US" dirty="0" err="1"/>
              <a:t>Indeks</a:t>
            </a:r>
            <a:r>
              <a:rPr lang="en-US" altLang="en-US" dirty="0"/>
              <a:t> </a:t>
            </a:r>
            <a:r>
              <a:rPr lang="en-US" altLang="en-US" dirty="0" err="1"/>
              <a:t>Laspeyres</a:t>
            </a:r>
            <a:r>
              <a:rPr lang="en-US" altLang="en-US" dirty="0"/>
              <a:t> (IL)</a:t>
            </a:r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marL="596900" indent="-514350" eaLnBrk="1" hangingPunct="1">
              <a:buFont typeface="+mj-lt"/>
              <a:buAutoNum type="arabicPeriod" startAt="2"/>
            </a:pPr>
            <a:r>
              <a:rPr lang="en-US" altLang="en-US" dirty="0" err="1"/>
              <a:t>Indeks</a:t>
            </a:r>
            <a:r>
              <a:rPr lang="en-US" altLang="en-US" dirty="0"/>
              <a:t> </a:t>
            </a:r>
            <a:r>
              <a:rPr lang="en-US" altLang="en-US" dirty="0" err="1"/>
              <a:t>Harga</a:t>
            </a:r>
            <a:r>
              <a:rPr lang="en-US" altLang="en-US" dirty="0"/>
              <a:t> </a:t>
            </a:r>
            <a:r>
              <a:rPr lang="en-US" altLang="en-US" dirty="0" err="1"/>
              <a:t>Paasche</a:t>
            </a:r>
            <a:r>
              <a:rPr lang="en-US" altLang="en-US" dirty="0"/>
              <a:t> (IP)</a:t>
            </a:r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marL="596900" indent="-514350" eaLnBrk="1" hangingPunct="1">
              <a:buFont typeface="+mj-lt"/>
              <a:buAutoNum type="arabicPeriod" startAt="3"/>
            </a:pPr>
            <a:r>
              <a:rPr lang="en-US" altLang="en-US" dirty="0" err="1"/>
              <a:t>Indeks</a:t>
            </a:r>
            <a:r>
              <a:rPr lang="en-US" altLang="en-US" dirty="0"/>
              <a:t> </a:t>
            </a:r>
            <a:r>
              <a:rPr lang="en-US" altLang="en-US" dirty="0" err="1"/>
              <a:t>Drobisch</a:t>
            </a:r>
            <a:r>
              <a:rPr lang="en-US" altLang="en-US" dirty="0"/>
              <a:t> (ID)</a:t>
            </a:r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6CB84BEC-1BF8-43A2-A761-9AB59E7F1A81}" type="slidenum">
              <a:rPr lang="en-US" altLang="en-US">
                <a:solidFill>
                  <a:srgbClr val="8DAECB"/>
                </a:solidFill>
                <a:latin typeface="Gill Sans MT" panose="020B0502020104020203" pitchFamily="34" charset="0"/>
              </a:rPr>
              <a:t>28</a:t>
            </a:fld>
            <a:endParaRPr lang="en-US" altLang="en-US">
              <a:solidFill>
                <a:srgbClr val="8DAECB"/>
              </a:solidFill>
              <a:latin typeface="Gill Sans MT" panose="020B0502020104020203" pitchFamily="34" charset="0"/>
            </a:endParaRPr>
          </a:p>
        </p:txBody>
      </p:sp>
      <p:graphicFrame>
        <p:nvGraphicFramePr>
          <p:cNvPr id="1126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3510892"/>
              </p:ext>
            </p:extLst>
          </p:nvPr>
        </p:nvGraphicFramePr>
        <p:xfrm>
          <a:off x="1828800" y="1828800"/>
          <a:ext cx="3205162" cy="974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49" name="Equation" r:id="rId3" imgW="38100000" imgH="11582400" progId="Equation.3">
                  <p:embed/>
                </p:oleObj>
              </mc:Choice>
              <mc:Fallback>
                <p:oleObj name="Equation" r:id="rId3" imgW="38100000" imgH="115824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1828800"/>
                        <a:ext cx="3205162" cy="974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4477448"/>
              </p:ext>
            </p:extLst>
          </p:nvPr>
        </p:nvGraphicFramePr>
        <p:xfrm>
          <a:off x="1828800" y="3505200"/>
          <a:ext cx="3154363" cy="974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50" name="Equation" r:id="rId5" imgW="37490400" imgH="11582400" progId="Equation.3">
                  <p:embed/>
                </p:oleObj>
              </mc:Choice>
              <mc:Fallback>
                <p:oleObj name="Equation" r:id="rId5" imgW="37490400" imgH="115824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505200"/>
                        <a:ext cx="3154363" cy="974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9611387"/>
              </p:ext>
            </p:extLst>
          </p:nvPr>
        </p:nvGraphicFramePr>
        <p:xfrm>
          <a:off x="1889125" y="5334000"/>
          <a:ext cx="1692275" cy="795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51" name="Equation" r:id="rId7" imgW="20116800" imgH="9448800" progId="Equation.3">
                  <p:embed/>
                </p:oleObj>
              </mc:Choice>
              <mc:Fallback>
                <p:oleObj name="Equation" r:id="rId7" imgW="20116800" imgH="94488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9125" y="5334000"/>
                        <a:ext cx="1692275" cy="795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9619790"/>
              </p:ext>
            </p:extLst>
          </p:nvPr>
        </p:nvGraphicFramePr>
        <p:xfrm>
          <a:off x="5410200" y="3505200"/>
          <a:ext cx="3359150" cy="974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52" name="Equation" r:id="rId9" imgW="39928800" imgH="11582400" progId="Equation.3">
                  <p:embed/>
                </p:oleObj>
              </mc:Choice>
              <mc:Fallback>
                <p:oleObj name="Equation" r:id="rId9" imgW="39928800" imgH="115824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3505200"/>
                        <a:ext cx="3359150" cy="974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3658959"/>
              </p:ext>
            </p:extLst>
          </p:nvPr>
        </p:nvGraphicFramePr>
        <p:xfrm>
          <a:off x="5562600" y="1828800"/>
          <a:ext cx="3409950" cy="974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53" name="Equation" r:id="rId11" imgW="40538400" imgH="11582400" progId="Equation.3">
                  <p:embed/>
                </p:oleObj>
              </mc:Choice>
              <mc:Fallback>
                <p:oleObj name="Equation" r:id="rId11" imgW="40538400" imgH="115824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1828800"/>
                        <a:ext cx="3409950" cy="974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3657600" y="6474768"/>
            <a:ext cx="1710725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nn-NO" sz="900" dirty="0">
                <a:solidFill>
                  <a:prstClr val="black"/>
                </a:solidFill>
                <a:latin typeface="Arial Black" panose="020B0A04020102020204" pitchFamily="34" charset="0"/>
              </a:rPr>
              <a:t>By : BIDA SARI,  SP, MSi</a:t>
            </a:r>
            <a:endParaRPr lang="en-US" sz="900" dirty="0">
              <a:solidFill>
                <a:prstClr val="black"/>
              </a:solidFill>
              <a:latin typeface="Arial Black" panose="020B0A04020102020204" pitchFamily="34" charset="0"/>
            </a:endParaRPr>
          </a:p>
        </p:txBody>
      </p:sp>
      <p:pic>
        <p:nvPicPr>
          <p:cNvPr id="11373" name="Picture 109"/>
          <p:cNvPicPr>
            <a:picLocks noChangeAspect="1" noChangeArrowheads="1"/>
          </p:cNvPicPr>
          <p:nvPr/>
        </p:nvPicPr>
        <p:blipFill>
          <a:blip r:embed="rId1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4650432"/>
            <a:ext cx="3657600" cy="19027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800" dirty="0">
                <a:solidFill>
                  <a:schemeClr val="tx2">
                    <a:satMod val="130000"/>
                  </a:schemeClr>
                </a:solidFill>
              </a:rPr>
              <a:t>INDEKS AGREGATIF TERTIMBANG</a:t>
            </a:r>
          </a:p>
        </p:txBody>
      </p:sp>
      <p:sp>
        <p:nvSpPr>
          <p:cNvPr id="1229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96900" indent="-514350" eaLnBrk="1" hangingPunct="1">
              <a:buFont typeface="+mj-lt"/>
              <a:buAutoNum type="arabicPeriod" startAt="4"/>
            </a:pPr>
            <a:r>
              <a:rPr lang="en-US" altLang="en-US" dirty="0" err="1"/>
              <a:t>Indeks</a:t>
            </a:r>
            <a:r>
              <a:rPr lang="en-US" altLang="en-US" dirty="0"/>
              <a:t> Irving Fisher (IF)</a:t>
            </a:r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sz="1000" dirty="0"/>
          </a:p>
          <a:p>
            <a:pPr marL="596900" indent="-514350" eaLnBrk="1" hangingPunct="1">
              <a:buFont typeface="+mj-lt"/>
              <a:buAutoNum type="arabicPeriod" startAt="5"/>
            </a:pPr>
            <a:r>
              <a:rPr lang="en-US" altLang="en-US" dirty="0" err="1"/>
              <a:t>Indeks</a:t>
            </a:r>
            <a:r>
              <a:rPr lang="en-US" altLang="en-US" dirty="0"/>
              <a:t> Walsh</a:t>
            </a:r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sz="1000" dirty="0"/>
          </a:p>
          <a:p>
            <a:pPr marL="596900" indent="-514350" eaLnBrk="1" hangingPunct="1">
              <a:buFont typeface="+mj-lt"/>
              <a:buAutoNum type="arabicPeriod" startAt="6"/>
            </a:pPr>
            <a:r>
              <a:rPr lang="en-US" altLang="en-US" dirty="0" err="1"/>
              <a:t>Indeks</a:t>
            </a:r>
            <a:r>
              <a:rPr lang="en-US" altLang="en-US" dirty="0"/>
              <a:t> Marshal – </a:t>
            </a:r>
            <a:r>
              <a:rPr lang="en-US" altLang="en-US" dirty="0" err="1"/>
              <a:t>Edgeworth</a:t>
            </a:r>
            <a:r>
              <a:rPr lang="en-US" altLang="en-US" dirty="0"/>
              <a:t> (IME)</a:t>
            </a:r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F7159E5-BE0C-44ED-93B4-37F0B5BD35D9}" type="slidenum">
              <a:rPr lang="en-US" altLang="en-US">
                <a:solidFill>
                  <a:srgbClr val="8DAECB"/>
                </a:solidFill>
                <a:latin typeface="Gill Sans MT" panose="020B0502020104020203" pitchFamily="34" charset="0"/>
              </a:rPr>
              <a:t>29</a:t>
            </a:fld>
            <a:endParaRPr lang="en-US" altLang="en-US">
              <a:solidFill>
                <a:srgbClr val="8DAECB"/>
              </a:solidFill>
              <a:latin typeface="Gill Sans MT" panose="020B0502020104020203" pitchFamily="34" charset="0"/>
            </a:endParaRPr>
          </a:p>
        </p:txBody>
      </p:sp>
      <p:graphicFrame>
        <p:nvGraphicFramePr>
          <p:cNvPr id="12290" name="Object 2"/>
          <p:cNvGraphicFramePr>
            <a:graphicFrameLocks noChangeAspect="1"/>
          </p:cNvGraphicFramePr>
          <p:nvPr/>
        </p:nvGraphicFramePr>
        <p:xfrm>
          <a:off x="1914525" y="2057400"/>
          <a:ext cx="1641475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3" name="Equation" r:id="rId3" imgW="19507200" imgH="5486400" progId="Equation.3">
                  <p:embed/>
                </p:oleObj>
              </mc:Choice>
              <mc:Fallback>
                <p:oleObj name="Equation" r:id="rId3" imgW="19507200" imgH="54864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4525" y="2057400"/>
                        <a:ext cx="1641475" cy="461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1" name="Object 3"/>
          <p:cNvGraphicFramePr>
            <a:graphicFrameLocks noChangeAspect="1"/>
          </p:cNvGraphicFramePr>
          <p:nvPr/>
        </p:nvGraphicFramePr>
        <p:xfrm>
          <a:off x="1852613" y="5257800"/>
          <a:ext cx="4210050" cy="1011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4" name="Equation" r:id="rId5" imgW="45720000" imgH="11582400" progId="Equation.3">
                  <p:embed/>
                </p:oleObj>
              </mc:Choice>
              <mc:Fallback>
                <p:oleObj name="Equation" r:id="rId5" imgW="45720000" imgH="115824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2613" y="5257800"/>
                        <a:ext cx="4210050" cy="1011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1871663" y="3417888"/>
          <a:ext cx="3386137" cy="1077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5" name="Equation" r:id="rId7" imgW="40233600" imgH="12801600" progId="Equation.3">
                  <p:embed/>
                </p:oleObj>
              </mc:Choice>
              <mc:Fallback>
                <p:oleObj name="Equation" r:id="rId7" imgW="40233600" imgH="12801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1663" y="3417888"/>
                        <a:ext cx="3386137" cy="1077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4385275" y="6474768"/>
            <a:ext cx="1710725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nn-NO" sz="900" dirty="0">
                <a:solidFill>
                  <a:prstClr val="black"/>
                </a:solidFill>
                <a:latin typeface="Arial Black" panose="020B0A04020102020204" pitchFamily="34" charset="0"/>
              </a:rPr>
              <a:t>By : BIDA SARI,  SP, MSi</a:t>
            </a:r>
            <a:endParaRPr lang="en-US" sz="900" dirty="0">
              <a:solidFill>
                <a:prstClr val="black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2">
                    <a:satMod val="130000"/>
                  </a:schemeClr>
                </a:solidFill>
              </a:rPr>
              <a:t>ANGKA INDEKS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365760" indent="-283210" eaLnBrk="1" fontAlgn="auto" hangingPunct="1">
              <a:spcAft>
                <a:spcPts val="0"/>
              </a:spcAft>
              <a:buFont typeface="Wingdings 2" panose="05020102010507070707"/>
              <a:buChar char=""/>
              <a:defRPr/>
            </a:pPr>
            <a:r>
              <a:rPr lang="en-US" b="1" dirty="0" err="1">
                <a:solidFill>
                  <a:srgbClr val="FF0000"/>
                </a:solidFill>
              </a:rPr>
              <a:t>Tujuan</a:t>
            </a:r>
            <a:endParaRPr lang="en-US" b="1" dirty="0">
              <a:solidFill>
                <a:srgbClr val="FF0000"/>
              </a:solidFill>
            </a:endParaRPr>
          </a:p>
          <a:p>
            <a:pPr marL="365760" indent="-283210" algn="just" eaLnBrk="1" fontAlgn="auto" hangingPunct="1">
              <a:spcAft>
                <a:spcPts val="0"/>
              </a:spcAft>
              <a:buFont typeface="Wingdings 2" panose="05020102010507070707"/>
              <a:buNone/>
              <a:defRPr/>
            </a:pPr>
            <a:r>
              <a:rPr lang="en-US" dirty="0"/>
              <a:t>	Dari </a:t>
            </a:r>
            <a:r>
              <a:rPr lang="en-US" dirty="0" err="1"/>
              <a:t>angka</a:t>
            </a:r>
            <a:r>
              <a:rPr lang="en-US" dirty="0"/>
              <a:t> </a:t>
            </a:r>
            <a:r>
              <a:rPr lang="en-US" dirty="0" err="1"/>
              <a:t>indeks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diketahui</a:t>
            </a:r>
            <a:r>
              <a:rPr lang="en-US" dirty="0"/>
              <a:t> </a:t>
            </a:r>
            <a:r>
              <a:rPr lang="en-US" dirty="0" err="1"/>
              <a:t>maju</a:t>
            </a:r>
            <a:r>
              <a:rPr lang="en-US" dirty="0"/>
              <a:t> </a:t>
            </a:r>
            <a:r>
              <a:rPr lang="en-US" dirty="0" err="1"/>
              <a:t>mundurnya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naik</a:t>
            </a:r>
            <a:r>
              <a:rPr lang="en-US" dirty="0"/>
              <a:t> </a:t>
            </a:r>
            <a:r>
              <a:rPr lang="en-US" dirty="0" err="1"/>
              <a:t>turunnya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. </a:t>
            </a:r>
          </a:p>
          <a:p>
            <a:pPr marL="365760" indent="-283210" algn="just" eaLnBrk="1" fontAlgn="auto" hangingPunct="1">
              <a:spcAft>
                <a:spcPts val="0"/>
              </a:spcAft>
              <a:buFont typeface="Wingdings 2" panose="05020102010507070707"/>
              <a:buNone/>
              <a:defRPr/>
            </a:pPr>
            <a:r>
              <a:rPr lang="en-US" dirty="0"/>
              <a:t>	</a:t>
            </a:r>
            <a:r>
              <a:rPr lang="en-US" b="1" dirty="0" err="1"/>
              <a:t>Tujuan</a:t>
            </a:r>
            <a:r>
              <a:rPr lang="en-US" b="1" dirty="0"/>
              <a:t> </a:t>
            </a:r>
            <a:r>
              <a:rPr lang="en-US" b="1" dirty="0" err="1"/>
              <a:t>pembuatan</a:t>
            </a:r>
            <a:r>
              <a:rPr lang="en-US" b="1" dirty="0"/>
              <a:t> </a:t>
            </a:r>
            <a:r>
              <a:rPr lang="en-US" b="1" dirty="0" err="1"/>
              <a:t>angka</a:t>
            </a:r>
            <a:r>
              <a:rPr lang="en-US" b="1" dirty="0"/>
              <a:t> </a:t>
            </a:r>
            <a:r>
              <a:rPr lang="en-US" b="1" dirty="0" err="1"/>
              <a:t>indeks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mengukur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kuantitatif</a:t>
            </a:r>
            <a:r>
              <a:rPr lang="en-US" dirty="0"/>
              <a:t> </a:t>
            </a:r>
            <a:r>
              <a:rPr lang="en-US" dirty="0" err="1"/>
              <a:t>terjadinya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yang </a:t>
            </a:r>
            <a:r>
              <a:rPr lang="en-US" dirty="0" err="1"/>
              <a:t>berlainan</a:t>
            </a:r>
            <a:r>
              <a:rPr lang="en-US" dirty="0"/>
              <a:t>. </a:t>
            </a:r>
          </a:p>
          <a:p>
            <a:pPr marL="365760" indent="-283210" algn="just" eaLnBrk="1" fontAlgn="auto" hangingPunct="1">
              <a:spcAft>
                <a:spcPts val="0"/>
              </a:spcAft>
              <a:buFont typeface="Wingdings 2" panose="05020102010507070707"/>
              <a:buNone/>
              <a:defRPr/>
            </a:pPr>
            <a:r>
              <a:rPr lang="en-US" dirty="0"/>
              <a:t>	</a:t>
            </a:r>
            <a:r>
              <a:rPr lang="en-US" b="1" dirty="0" err="1" smtClean="0"/>
              <a:t>Misalnya</a:t>
            </a:r>
            <a:r>
              <a:rPr lang="id-ID" b="1" dirty="0" smtClean="0"/>
              <a:t> :</a:t>
            </a:r>
            <a:r>
              <a:rPr lang="en-US" dirty="0" smtClean="0"/>
              <a:t> </a:t>
            </a:r>
            <a:r>
              <a:rPr lang="en-US" dirty="0" err="1"/>
              <a:t>indeks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mengukur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(</a:t>
            </a:r>
            <a:r>
              <a:rPr lang="en-US" dirty="0" err="1"/>
              <a:t>berapa</a:t>
            </a:r>
            <a:r>
              <a:rPr lang="en-US" dirty="0"/>
              <a:t> </a:t>
            </a:r>
            <a:r>
              <a:rPr lang="en-US" dirty="0" err="1"/>
              <a:t>kenaikannya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penurunannya</a:t>
            </a:r>
            <a:r>
              <a:rPr lang="en-US" dirty="0"/>
              <a:t>), </a:t>
            </a:r>
            <a:r>
              <a:rPr lang="en-US" dirty="0" err="1"/>
              <a:t>indeks</a:t>
            </a:r>
            <a:r>
              <a:rPr lang="en-US" dirty="0"/>
              <a:t> </a:t>
            </a:r>
            <a:r>
              <a:rPr lang="en-US" dirty="0" err="1"/>
              <a:t>produksi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mengetahui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yang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produksi</a:t>
            </a:r>
            <a:r>
              <a:rPr lang="en-US" dirty="0"/>
              <a:t>, </a:t>
            </a:r>
            <a:r>
              <a:rPr lang="en-US" dirty="0" err="1"/>
              <a:t>indeks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mengukur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inflasi</a:t>
            </a:r>
            <a:r>
              <a:rPr lang="en-US" dirty="0"/>
              <a:t>, </a:t>
            </a:r>
            <a:r>
              <a:rPr lang="en-US" dirty="0" err="1"/>
              <a:t>dll</a:t>
            </a:r>
            <a:r>
              <a:rPr lang="en-US" dirty="0"/>
              <a:t>.</a:t>
            </a:r>
          </a:p>
          <a:p>
            <a:pPr marL="365760" indent="-283210" eaLnBrk="1" fontAlgn="auto" hangingPunct="1">
              <a:spcAft>
                <a:spcPts val="0"/>
              </a:spcAft>
              <a:buFont typeface="Wingdings 2" panose="05020102010507070707"/>
              <a:buNone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53BA5FB1-213A-4A59-A580-FC74E1F3A6B1}" type="slidenum">
              <a:rPr lang="en-US" altLang="en-US">
                <a:solidFill>
                  <a:srgbClr val="8DAECB"/>
                </a:solidFill>
                <a:latin typeface="Gill Sans MT" panose="020B0502020104020203" pitchFamily="34" charset="0"/>
              </a:rPr>
              <a:t>3</a:t>
            </a:fld>
            <a:endParaRPr lang="en-US" altLang="en-US">
              <a:solidFill>
                <a:srgbClr val="8DAECB"/>
              </a:solidFill>
              <a:latin typeface="Gill Sans MT" panose="020B0502020104020203" pitchFamily="34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385275" y="6474768"/>
            <a:ext cx="1710725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nn-NO" sz="900" dirty="0">
                <a:solidFill>
                  <a:prstClr val="black"/>
                </a:solidFill>
                <a:latin typeface="Arial Black" panose="020B0A04020102020204" pitchFamily="34" charset="0"/>
              </a:rPr>
              <a:t>By : BIDA SARI,  SP, MSi</a:t>
            </a:r>
            <a:endParaRPr lang="en-US" sz="900" dirty="0">
              <a:solidFill>
                <a:prstClr val="black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800" dirty="0">
                <a:solidFill>
                  <a:schemeClr val="tx2">
                    <a:satMod val="130000"/>
                  </a:schemeClr>
                </a:solidFill>
              </a:rPr>
              <a:t>INDEKS AGREGATIF TERTIMBANG</a:t>
            </a:r>
          </a:p>
        </p:txBody>
      </p:sp>
      <p:sp>
        <p:nvSpPr>
          <p:cNvPr id="46083" name="Content Placeholder 2"/>
          <p:cNvSpPr>
            <a:spLocks noGrp="1"/>
          </p:cNvSpPr>
          <p:nvPr>
            <p:ph idx="1"/>
          </p:nvPr>
        </p:nvSpPr>
        <p:spPr>
          <a:xfrm>
            <a:off x="1435100" y="1295400"/>
            <a:ext cx="7499350" cy="4800600"/>
          </a:xfrm>
        </p:spPr>
        <p:txBody>
          <a:bodyPr/>
          <a:lstStyle/>
          <a:p>
            <a:pPr eaLnBrk="1" hangingPunct="1"/>
            <a:r>
              <a:rPr lang="en-US" altLang="en-US" sz="2400" b="1" dirty="0" err="1" smtClean="0">
                <a:solidFill>
                  <a:srgbClr val="FF0000"/>
                </a:solidFill>
              </a:rPr>
              <a:t>Contoh</a:t>
            </a:r>
            <a:r>
              <a:rPr lang="id-ID" altLang="en-US" sz="2400" b="1" dirty="0" smtClean="0">
                <a:solidFill>
                  <a:srgbClr val="FF0000"/>
                </a:solidFill>
              </a:rPr>
              <a:t> 5 :</a:t>
            </a:r>
            <a:endParaRPr lang="en-US" altLang="en-US" sz="2400" b="1" dirty="0">
              <a:solidFill>
                <a:srgbClr val="FF0000"/>
              </a:solidFill>
            </a:endParaRPr>
          </a:p>
          <a:p>
            <a:pPr algn="just" eaLnBrk="1" hangingPunct="1">
              <a:buFont typeface="Wingdings 2" panose="05020102010507070707" pitchFamily="18" charset="2"/>
              <a:buNone/>
            </a:pPr>
            <a:r>
              <a:rPr lang="en-US" altLang="en-US" sz="2400" dirty="0"/>
              <a:t>	Data </a:t>
            </a:r>
            <a:r>
              <a:rPr lang="en-US" altLang="en-US" sz="2400" dirty="0" err="1"/>
              <a:t>pembelian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beras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dalam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beberapa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bulan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untuk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tahun</a:t>
            </a:r>
            <a:r>
              <a:rPr lang="en-US" altLang="en-US" sz="2400" dirty="0"/>
              <a:t> 2005 </a:t>
            </a:r>
            <a:r>
              <a:rPr lang="en-US" altLang="en-US" sz="2400" dirty="0" err="1"/>
              <a:t>dan</a:t>
            </a:r>
            <a:r>
              <a:rPr lang="en-US" altLang="en-US" sz="2400" dirty="0"/>
              <a:t> 2006. </a:t>
            </a:r>
            <a:r>
              <a:rPr lang="en-US" altLang="en-US" sz="2400" dirty="0" err="1"/>
              <a:t>Tentukan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indeks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agregatif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terimbang</a:t>
            </a:r>
            <a:r>
              <a:rPr lang="en-US" altLang="en-US" sz="2400" dirty="0"/>
              <a:t>.</a:t>
            </a:r>
          </a:p>
          <a:p>
            <a:pPr eaLnBrk="1" hangingPunct="1"/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7763C1E3-47AD-4642-8695-4543214215E2}" type="slidenum">
              <a:rPr lang="en-US" altLang="en-US">
                <a:solidFill>
                  <a:srgbClr val="8DAECB"/>
                </a:solidFill>
                <a:latin typeface="Gill Sans MT" panose="020B0502020104020203" pitchFamily="34" charset="0"/>
              </a:rPr>
              <a:t>30</a:t>
            </a:fld>
            <a:endParaRPr lang="en-US" altLang="en-US">
              <a:solidFill>
                <a:srgbClr val="8DAECB"/>
              </a:solidFill>
              <a:latin typeface="Gill Sans MT" panose="020B0502020104020203" pitchFamily="34" charset="0"/>
            </a:endParaRPr>
          </a:p>
        </p:txBody>
      </p:sp>
      <p:graphicFrame>
        <p:nvGraphicFramePr>
          <p:cNvPr id="5" name="Content Placeholder 5"/>
          <p:cNvGraphicFramePr/>
          <p:nvPr/>
        </p:nvGraphicFramePr>
        <p:xfrm>
          <a:off x="1905000" y="3200400"/>
          <a:ext cx="6553201" cy="3200400"/>
        </p:xfrm>
        <a:graphic>
          <a:graphicData uri="http://schemas.openxmlformats.org/drawingml/2006/table">
            <a:tbl>
              <a:tblPr/>
              <a:tblGrid>
                <a:gridCol w="1323224"/>
                <a:gridCol w="916077"/>
                <a:gridCol w="1628582"/>
                <a:gridCol w="1323223"/>
                <a:gridCol w="1362095"/>
              </a:tblGrid>
              <a:tr h="40005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err="1">
                          <a:solidFill>
                            <a:srgbClr val="FF0000"/>
                          </a:solidFill>
                          <a:latin typeface="Arial" panose="020B0604020202020204"/>
                        </a:rPr>
                        <a:t>Bulan</a:t>
                      </a:r>
                      <a:endParaRPr lang="en-US" sz="2000" b="1" i="0" u="none" strike="noStrike" dirty="0">
                        <a:solidFill>
                          <a:srgbClr val="FF0000"/>
                        </a:solidFill>
                        <a:latin typeface="Arial" panose="020B0604020202020204"/>
                      </a:endParaRPr>
                    </a:p>
                    <a:p>
                      <a:pPr algn="ctr" fontAlgn="b"/>
                      <a:endParaRPr lang="en-US" sz="2000" b="1" i="0" u="none" strike="noStrike" dirty="0">
                        <a:solidFill>
                          <a:srgbClr val="FF0000"/>
                        </a:solidFill>
                        <a:latin typeface="Arial" panose="020B0604020202020204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err="1">
                          <a:solidFill>
                            <a:srgbClr val="FF0000"/>
                          </a:solidFill>
                          <a:latin typeface="Arial" panose="020B0604020202020204"/>
                        </a:rPr>
                        <a:t>Tahun</a:t>
                      </a:r>
                      <a:r>
                        <a:rPr lang="en-US" sz="2000" b="1" i="0" u="none" strike="noStrike" dirty="0">
                          <a:solidFill>
                            <a:srgbClr val="FF0000"/>
                          </a:solidFill>
                          <a:latin typeface="Arial" panose="020B0604020202020204"/>
                        </a:rPr>
                        <a:t> 2005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err="1">
                          <a:solidFill>
                            <a:srgbClr val="FF0000"/>
                          </a:solidFill>
                          <a:latin typeface="Arial" panose="020B0604020202020204"/>
                        </a:rPr>
                        <a:t>Tahun</a:t>
                      </a:r>
                      <a:r>
                        <a:rPr lang="en-US" sz="2000" b="1" i="0" u="none" strike="noStrike" dirty="0">
                          <a:solidFill>
                            <a:srgbClr val="FF0000"/>
                          </a:solidFill>
                          <a:latin typeface="Arial" panose="020B0604020202020204"/>
                        </a:rPr>
                        <a:t> 2006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400050"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err="1">
                          <a:solidFill>
                            <a:srgbClr val="FF0000"/>
                          </a:solidFill>
                          <a:latin typeface="Arial" panose="020B0604020202020204"/>
                        </a:rPr>
                        <a:t>Harga</a:t>
                      </a:r>
                      <a:endParaRPr lang="en-US" sz="2000" b="1" i="0" u="none" strike="noStrike" dirty="0">
                        <a:solidFill>
                          <a:srgbClr val="FF0000"/>
                        </a:solidFill>
                        <a:latin typeface="Arial" panose="020B0604020202020204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err="1">
                          <a:solidFill>
                            <a:srgbClr val="FF0000"/>
                          </a:solidFill>
                          <a:latin typeface="Arial" panose="020B0604020202020204"/>
                        </a:rPr>
                        <a:t>Kuantitas</a:t>
                      </a:r>
                      <a:endParaRPr lang="en-US" sz="2000" b="1" i="0" u="none" strike="noStrike" dirty="0">
                        <a:solidFill>
                          <a:srgbClr val="FF0000"/>
                        </a:solidFill>
                        <a:latin typeface="Arial" panose="020B0604020202020204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FF0000"/>
                          </a:solidFill>
                          <a:latin typeface="Arial" panose="020B0604020202020204"/>
                        </a:rPr>
                        <a:t>Harga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err="1">
                          <a:solidFill>
                            <a:srgbClr val="FF0000"/>
                          </a:solidFill>
                          <a:latin typeface="Arial" panose="020B0604020202020204"/>
                        </a:rPr>
                        <a:t>Kuantitas</a:t>
                      </a:r>
                      <a:endParaRPr lang="en-US" sz="2000" b="1" i="0" u="none" strike="noStrike" dirty="0">
                        <a:solidFill>
                          <a:srgbClr val="FF0000"/>
                        </a:solidFill>
                        <a:latin typeface="Arial" panose="020B0604020202020204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err="1">
                          <a:latin typeface="Arial" panose="020B0604020202020204"/>
                        </a:rPr>
                        <a:t>Januari</a:t>
                      </a:r>
                      <a:endParaRPr lang="en-US" sz="2000" b="0" i="0" u="none" strike="noStrike" dirty="0">
                        <a:latin typeface="Arial" panose="020B0604020202020204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latin typeface="Arial" panose="020B0604020202020204"/>
                        </a:rPr>
                        <a:t>3500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latin typeface="Arial" panose="020B0604020202020204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latin typeface="Arial" panose="020B0604020202020204"/>
                        </a:rPr>
                        <a:t>3950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latin typeface="Arial" panose="020B0604020202020204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latin typeface="Arial" panose="020B0604020202020204"/>
                        </a:rPr>
                        <a:t>Februari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latin typeface="Arial" panose="020B0604020202020204"/>
                        </a:rPr>
                        <a:t>3800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latin typeface="Arial" panose="020B0604020202020204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latin typeface="Arial" panose="020B0604020202020204"/>
                        </a:rPr>
                        <a:t>4000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latin typeface="Arial" panose="020B0604020202020204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err="1">
                          <a:latin typeface="Arial" panose="020B0604020202020204"/>
                        </a:rPr>
                        <a:t>Maret</a:t>
                      </a:r>
                      <a:endParaRPr lang="en-US" sz="2000" b="0" i="0" u="none" strike="noStrike" dirty="0">
                        <a:latin typeface="Arial" panose="020B0604020202020204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latin typeface="Arial" panose="020B0604020202020204"/>
                        </a:rPr>
                        <a:t>3400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latin typeface="Arial" panose="020B0604020202020204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latin typeface="Arial" panose="020B0604020202020204"/>
                        </a:rPr>
                        <a:t>4150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latin typeface="Arial" panose="020B0604020202020204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latin typeface="Arial" panose="020B0604020202020204"/>
                        </a:rPr>
                        <a:t>April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latin typeface="Arial" panose="020B0604020202020204"/>
                        </a:rPr>
                        <a:t>4000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latin typeface="Arial" panose="020B0604020202020204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latin typeface="Arial" panose="020B0604020202020204"/>
                        </a:rPr>
                        <a:t>4250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latin typeface="Arial" panose="020B0604020202020204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latin typeface="Arial" panose="020B0604020202020204"/>
                        </a:rPr>
                        <a:t>Mei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latin typeface="Arial" panose="020B0604020202020204"/>
                        </a:rPr>
                        <a:t>4200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latin typeface="Arial" panose="020B0604020202020204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latin typeface="Arial" panose="020B0604020202020204"/>
                        </a:rPr>
                        <a:t>3850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latin typeface="Arial" panose="020B0604020202020204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latin typeface="Arial" panose="020B0604020202020204"/>
                        </a:rPr>
                        <a:t>Juni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latin typeface="Arial" panose="020B0604020202020204"/>
                        </a:rPr>
                        <a:t>3900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latin typeface="Arial" panose="020B0604020202020204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latin typeface="Arial" panose="020B0604020202020204"/>
                        </a:rPr>
                        <a:t>3960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latin typeface="Arial" panose="020B0604020202020204"/>
                        </a:rPr>
                        <a:t>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385275" y="6474768"/>
            <a:ext cx="1710725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nn-NO" sz="900" dirty="0">
                <a:solidFill>
                  <a:prstClr val="black"/>
                </a:solidFill>
                <a:latin typeface="Arial Black" panose="020B0A04020102020204" pitchFamily="34" charset="0"/>
              </a:rPr>
              <a:t>By : BIDA SARI,  SP, MSi</a:t>
            </a:r>
            <a:endParaRPr lang="en-US" sz="900" dirty="0">
              <a:solidFill>
                <a:prstClr val="black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28600"/>
            <a:ext cx="7867650" cy="8382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d-ID" sz="2900" dirty="0" smtClean="0">
                <a:solidFill>
                  <a:schemeClr val="tx2">
                    <a:satMod val="130000"/>
                  </a:schemeClr>
                </a:solidFill>
              </a:rPr>
              <a:t>CONTOH 5 : </a:t>
            </a:r>
            <a:r>
              <a:rPr lang="en-US" sz="2900" dirty="0" smtClean="0">
                <a:solidFill>
                  <a:schemeClr val="tx2">
                    <a:satMod val="130000"/>
                  </a:schemeClr>
                </a:solidFill>
              </a:rPr>
              <a:t>INDEKS </a:t>
            </a:r>
            <a:r>
              <a:rPr lang="en-US" sz="2900" dirty="0">
                <a:solidFill>
                  <a:schemeClr val="tx2">
                    <a:satMod val="130000"/>
                  </a:schemeClr>
                </a:solidFill>
              </a:rPr>
              <a:t>AGREGATIF TERTIMBANG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75E6651D-84C9-43C0-8E8D-C34B00573E99}" type="slidenum">
              <a:rPr lang="en-US" altLang="en-US">
                <a:solidFill>
                  <a:srgbClr val="8DAECB"/>
                </a:solidFill>
                <a:latin typeface="Gill Sans MT" panose="020B0502020104020203" pitchFamily="34" charset="0"/>
              </a:rPr>
              <a:t>31</a:t>
            </a:fld>
            <a:endParaRPr lang="en-US" altLang="en-US">
              <a:solidFill>
                <a:srgbClr val="8DAECB"/>
              </a:solidFill>
              <a:latin typeface="Gill Sans MT" panose="020B0502020104020203" pitchFamily="34" charset="0"/>
            </a:endParaRPr>
          </a:p>
        </p:txBody>
      </p:sp>
      <p:graphicFrame>
        <p:nvGraphicFramePr>
          <p:cNvPr id="5" name="Content Placeholder 5"/>
          <p:cNvGraphicFramePr/>
          <p:nvPr>
            <p:extLst>
              <p:ext uri="{D42A27DB-BD31-4B8C-83A1-F6EECF244321}">
                <p14:modId xmlns:p14="http://schemas.microsoft.com/office/powerpoint/2010/main" val="3481386868"/>
              </p:ext>
            </p:extLst>
          </p:nvPr>
        </p:nvGraphicFramePr>
        <p:xfrm>
          <a:off x="1028700" y="1143000"/>
          <a:ext cx="8077200" cy="5417164"/>
        </p:xfrm>
        <a:graphic>
          <a:graphicData uri="http://schemas.openxmlformats.org/drawingml/2006/table">
            <a:tbl>
              <a:tblPr/>
              <a:tblGrid>
                <a:gridCol w="1028700"/>
                <a:gridCol w="914400"/>
                <a:gridCol w="180709"/>
                <a:gridCol w="886091"/>
                <a:gridCol w="876301"/>
                <a:gridCol w="1019701"/>
                <a:gridCol w="788019"/>
                <a:gridCol w="730359"/>
                <a:gridCol w="826460"/>
                <a:gridCol w="826460"/>
              </a:tblGrid>
              <a:tr h="275922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err="1">
                          <a:solidFill>
                            <a:srgbClr val="FF0000"/>
                          </a:solidFill>
                          <a:latin typeface="Arial" panose="020B0604020202020204"/>
                        </a:rPr>
                        <a:t>Bulan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Arial" panose="020B0604020202020204"/>
                      </a:endParaRPr>
                    </a:p>
                    <a:p>
                      <a:pPr algn="ctr" fontAlgn="b"/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Arial" panose="020B0604020202020204"/>
                      </a:endParaRP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err="1">
                          <a:solidFill>
                            <a:srgbClr val="FF0000"/>
                          </a:solidFill>
                          <a:latin typeface="Arial" panose="020B0604020202020204"/>
                        </a:rPr>
                        <a:t>Tahun</a:t>
                      </a:r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latin typeface="Arial" panose="020B0604020202020204"/>
                        </a:rPr>
                        <a:t> 2005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err="1">
                          <a:solidFill>
                            <a:srgbClr val="FF0000"/>
                          </a:solidFill>
                          <a:latin typeface="Arial" panose="020B0604020202020204"/>
                        </a:rPr>
                        <a:t>Tahun</a:t>
                      </a:r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latin typeface="Arial" panose="020B0604020202020204"/>
                        </a:rPr>
                        <a:t> 2006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err="1">
                          <a:solidFill>
                            <a:srgbClr val="FF0000"/>
                          </a:solidFill>
                          <a:latin typeface="Arial" panose="020B0604020202020204"/>
                        </a:rPr>
                        <a:t>Po.Qo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Arial" panose="020B0604020202020204"/>
                      </a:endParaRPr>
                    </a:p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latin typeface="Arial" panose="020B0604020202020204"/>
                        </a:rPr>
                        <a:t> 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err="1">
                          <a:solidFill>
                            <a:srgbClr val="FF0000"/>
                          </a:solidFill>
                          <a:latin typeface="Arial" panose="020B0604020202020204"/>
                        </a:rPr>
                        <a:t>Pt.Qo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Arial" panose="020B0604020202020204"/>
                      </a:endParaRPr>
                    </a:p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latin typeface="Arial" panose="020B0604020202020204"/>
                        </a:rPr>
                        <a:t> 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err="1">
                          <a:solidFill>
                            <a:srgbClr val="FF0000"/>
                          </a:solidFill>
                          <a:latin typeface="Arial" panose="020B0604020202020204"/>
                        </a:rPr>
                        <a:t>Po.Qt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Arial" panose="020B0604020202020204"/>
                      </a:endParaRPr>
                    </a:p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latin typeface="Arial" panose="020B0604020202020204"/>
                        </a:rPr>
                        <a:t> 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err="1">
                          <a:solidFill>
                            <a:srgbClr val="FF0000"/>
                          </a:solidFill>
                          <a:latin typeface="Arial" panose="020B0604020202020204"/>
                        </a:rPr>
                        <a:t>Pt.Qt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Arial" panose="020B0604020202020204"/>
                      </a:endParaRPr>
                    </a:p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latin typeface="Arial" panose="020B0604020202020204"/>
                        </a:rPr>
                        <a:t> 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  <a:tr h="497255"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err="1">
                          <a:solidFill>
                            <a:srgbClr val="FF0000"/>
                          </a:solidFill>
                          <a:latin typeface="Arial" panose="020B0604020202020204"/>
                        </a:rPr>
                        <a:t>Harga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Arial" panose="020B0604020202020204"/>
                      </a:endParaRPr>
                    </a:p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latin typeface="Arial" panose="020B0604020202020204"/>
                        </a:rPr>
                        <a:t>Po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err="1">
                          <a:solidFill>
                            <a:srgbClr val="FF0000"/>
                          </a:solidFill>
                          <a:latin typeface="Arial" panose="020B0604020202020204"/>
                        </a:rPr>
                        <a:t>Kuantitas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Arial" panose="020B0604020202020204"/>
                      </a:endParaRPr>
                    </a:p>
                    <a:p>
                      <a:pPr algn="ctr" fontAlgn="b"/>
                      <a:r>
                        <a:rPr lang="en-US" sz="1600" b="1" i="0" u="none" strike="noStrike" dirty="0" err="1">
                          <a:solidFill>
                            <a:srgbClr val="FF0000"/>
                          </a:solidFill>
                          <a:latin typeface="Arial" panose="020B0604020202020204"/>
                        </a:rPr>
                        <a:t>Qo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Arial" panose="020B0604020202020204"/>
                      </a:endParaRP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err="1">
                          <a:solidFill>
                            <a:srgbClr val="FF0000"/>
                          </a:solidFill>
                          <a:latin typeface="Arial" panose="020B0604020202020204"/>
                        </a:rPr>
                        <a:t>Harga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Arial" panose="020B0604020202020204"/>
                      </a:endParaRPr>
                    </a:p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latin typeface="Arial" panose="020B0604020202020204"/>
                        </a:rPr>
                        <a:t>Pt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err="1">
                          <a:solidFill>
                            <a:srgbClr val="FF0000"/>
                          </a:solidFill>
                          <a:latin typeface="Arial" panose="020B0604020202020204"/>
                        </a:rPr>
                        <a:t>Kuantitas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Arial" panose="020B0604020202020204"/>
                      </a:endParaRPr>
                    </a:p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latin typeface="Arial" panose="020B0604020202020204"/>
                        </a:rPr>
                        <a:t>Qt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  <a:tr h="27592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err="1">
                          <a:latin typeface="Arial" panose="020B0604020202020204"/>
                        </a:rPr>
                        <a:t>Januari</a:t>
                      </a:r>
                      <a:endParaRPr lang="en-US" sz="1600" b="0" i="0" u="none" strike="noStrike" dirty="0">
                        <a:latin typeface="Arial" panose="020B0604020202020204"/>
                      </a:endParaRP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latin typeface="Arial" panose="020B0604020202020204"/>
                        </a:rPr>
                        <a:t>3500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latin typeface="Arial" panose="020B0604020202020204"/>
                        </a:rPr>
                        <a:t>15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latin typeface="Arial" panose="020B0604020202020204"/>
                        </a:rPr>
                        <a:t>3950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latin typeface="Arial" panose="020B0604020202020204"/>
                        </a:rPr>
                        <a:t>20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latin typeface="Arial" panose="020B0604020202020204"/>
                        </a:rPr>
                        <a:t>52500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latin typeface="Arial" panose="020B0604020202020204"/>
                        </a:rPr>
                        <a:t>59250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latin typeface="Arial" panose="020B0604020202020204"/>
                        </a:rPr>
                        <a:t>70000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latin typeface="Arial" panose="020B0604020202020204"/>
                        </a:rPr>
                        <a:t>79000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592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latin typeface="Arial" panose="020B0604020202020204"/>
                        </a:rPr>
                        <a:t>Februari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latin typeface="Arial" panose="020B0604020202020204"/>
                        </a:rPr>
                        <a:t>3800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latin typeface="Arial" panose="020B0604020202020204"/>
                        </a:rPr>
                        <a:t>16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latin typeface="Arial" panose="020B0604020202020204"/>
                        </a:rPr>
                        <a:t>4000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latin typeface="Arial" panose="020B0604020202020204"/>
                        </a:rPr>
                        <a:t>19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latin typeface="Arial" panose="020B0604020202020204"/>
                        </a:rPr>
                        <a:t>60800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latin typeface="Arial" panose="020B0604020202020204"/>
                        </a:rPr>
                        <a:t>64000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latin typeface="Arial" panose="020B0604020202020204"/>
                        </a:rPr>
                        <a:t>72200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latin typeface="Arial" panose="020B0604020202020204"/>
                        </a:rPr>
                        <a:t>76000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592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err="1">
                          <a:latin typeface="Arial" panose="020B0604020202020204"/>
                        </a:rPr>
                        <a:t>Maret</a:t>
                      </a:r>
                      <a:endParaRPr lang="en-US" sz="1600" b="0" i="0" u="none" strike="noStrike" dirty="0">
                        <a:latin typeface="Arial" panose="020B0604020202020204"/>
                      </a:endParaRP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latin typeface="Arial" panose="020B0604020202020204"/>
                        </a:rPr>
                        <a:t>3400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latin typeface="Arial" panose="020B0604020202020204"/>
                        </a:rPr>
                        <a:t>20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latin typeface="Arial" panose="020B0604020202020204"/>
                        </a:rPr>
                        <a:t>4150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latin typeface="Arial" panose="020B0604020202020204"/>
                        </a:rPr>
                        <a:t>22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latin typeface="Arial" panose="020B0604020202020204"/>
                        </a:rPr>
                        <a:t>68000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latin typeface="Arial" panose="020B0604020202020204"/>
                        </a:rPr>
                        <a:t>83000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latin typeface="Arial" panose="020B0604020202020204"/>
                        </a:rPr>
                        <a:t>74800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latin typeface="Arial" panose="020B0604020202020204"/>
                        </a:rPr>
                        <a:t>91300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592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latin typeface="Arial" panose="020B0604020202020204"/>
                        </a:rPr>
                        <a:t>April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latin typeface="Arial" panose="020B0604020202020204"/>
                        </a:rPr>
                        <a:t>4000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latin typeface="Arial" panose="020B0604020202020204"/>
                        </a:rPr>
                        <a:t>25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latin typeface="Arial" panose="020B0604020202020204"/>
                        </a:rPr>
                        <a:t>4250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latin typeface="Arial" panose="020B0604020202020204"/>
                        </a:rPr>
                        <a:t>25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latin typeface="Arial" panose="020B0604020202020204"/>
                        </a:rPr>
                        <a:t>100000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latin typeface="Arial" panose="020B0604020202020204"/>
                        </a:rPr>
                        <a:t>106250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latin typeface="Arial" panose="020B0604020202020204"/>
                        </a:rPr>
                        <a:t>100000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latin typeface="Arial" panose="020B0604020202020204"/>
                        </a:rPr>
                        <a:t>106250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592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latin typeface="Arial" panose="020B0604020202020204"/>
                        </a:rPr>
                        <a:t>Mei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latin typeface="Arial" panose="020B0604020202020204"/>
                        </a:rPr>
                        <a:t>4200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latin typeface="Arial" panose="020B0604020202020204"/>
                        </a:rPr>
                        <a:t>22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latin typeface="Arial" panose="020B0604020202020204"/>
                        </a:rPr>
                        <a:t>3850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latin typeface="Arial" panose="020B0604020202020204"/>
                        </a:rPr>
                        <a:t>20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latin typeface="Arial" panose="020B0604020202020204"/>
                        </a:rPr>
                        <a:t>92400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latin typeface="Arial" panose="020B0604020202020204"/>
                        </a:rPr>
                        <a:t>84700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latin typeface="Arial" panose="020B0604020202020204"/>
                        </a:rPr>
                        <a:t>84000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latin typeface="Arial" panose="020B0604020202020204"/>
                        </a:rPr>
                        <a:t>77000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592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latin typeface="Arial" panose="020B0604020202020204"/>
                        </a:rPr>
                        <a:t>Juni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latin typeface="Arial" panose="020B0604020202020204"/>
                        </a:rPr>
                        <a:t>3900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latin typeface="Arial" panose="020B0604020202020204"/>
                        </a:rPr>
                        <a:t>20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latin typeface="Arial" panose="020B0604020202020204"/>
                        </a:rPr>
                        <a:t>3960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latin typeface="Arial" panose="020B0604020202020204"/>
                        </a:rPr>
                        <a:t>23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latin typeface="Arial" panose="020B0604020202020204"/>
                        </a:rPr>
                        <a:t>78000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latin typeface="Arial" panose="020B0604020202020204"/>
                        </a:rPr>
                        <a:t>79200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latin typeface="Arial" panose="020B0604020202020204"/>
                        </a:rPr>
                        <a:t>89700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latin typeface="Arial" panose="020B0604020202020204"/>
                        </a:rPr>
                        <a:t>91080</a:t>
                      </a:r>
                    </a:p>
                  </a:txBody>
                  <a:tcPr marL="9525" marR="9525" marT="95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592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err="1">
                          <a:solidFill>
                            <a:srgbClr val="FF0000"/>
                          </a:solidFill>
                          <a:latin typeface="Arial" panose="020B0604020202020204"/>
                        </a:rPr>
                        <a:t>Jumlah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Arial" panose="020B0604020202020204"/>
                      </a:endParaRPr>
                    </a:p>
                  </a:txBody>
                  <a:tcPr marL="9525" marR="9525" marT="95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22800</a:t>
                      </a:r>
                    </a:p>
                  </a:txBody>
                  <a:tcPr marL="9525" marR="9525" marT="95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118</a:t>
                      </a:r>
                    </a:p>
                  </a:txBody>
                  <a:tcPr marL="9525" marR="9525" marT="95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24160</a:t>
                      </a:r>
                    </a:p>
                  </a:txBody>
                  <a:tcPr marL="9525" marR="9525" marT="95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129</a:t>
                      </a:r>
                    </a:p>
                  </a:txBody>
                  <a:tcPr marL="9525" marR="9525" marT="95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451700</a:t>
                      </a:r>
                    </a:p>
                  </a:txBody>
                  <a:tcPr marL="9525" marR="9525" marT="95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476400</a:t>
                      </a:r>
                    </a:p>
                  </a:txBody>
                  <a:tcPr marL="9525" marR="9525" marT="95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490700</a:t>
                      </a:r>
                    </a:p>
                  </a:txBody>
                  <a:tcPr marL="9525" marR="9525" marT="95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520630</a:t>
                      </a:r>
                    </a:p>
                  </a:txBody>
                  <a:tcPr marL="9525" marR="9525" marT="95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873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latin typeface="Arial" panose="020B0604020202020204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latin typeface="Arial" panose="020B0604020202020204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en-US" sz="1800"/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latin typeface="Arial" panose="020B0604020202020204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latin typeface="Arial" panose="020B0604020202020204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latin typeface="Arial" panose="020B0604020202020204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latin typeface="Arial" panose="020B0604020202020204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latin typeface="Arial" panose="020B0604020202020204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latin typeface="Arial" panose="020B0604020202020204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8387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latin typeface="Arial" panose="020B0604020202020204"/>
                        </a:rPr>
                        <a:t>Total</a:t>
                      </a: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latin typeface="Arial" panose="020B0604020202020204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600" b="1" i="0" u="none" strike="noStrike" dirty="0" smtClean="0">
                          <a:latin typeface="Arial" panose="020B0604020202020204"/>
                        </a:rPr>
                        <a:t>Indeks</a:t>
                      </a:r>
                      <a:r>
                        <a:rPr lang="id-ID" sz="1600" b="1" i="0" u="none" strike="noStrike" baseline="0" dirty="0" smtClean="0">
                          <a:latin typeface="Arial" panose="020B0604020202020204"/>
                        </a:rPr>
                        <a:t> </a:t>
                      </a:r>
                      <a:r>
                        <a:rPr lang="id-ID" sz="1600" b="1" i="0" u="none" strike="noStrike" dirty="0" smtClean="0">
                          <a:latin typeface="Arial" panose="020B0604020202020204"/>
                        </a:rPr>
                        <a:t>Harga</a:t>
                      </a:r>
                      <a:endParaRPr lang="en-US" sz="1600" b="1" i="0" u="none" strike="noStrike" dirty="0">
                        <a:latin typeface="Arial" panose="020B0604020202020204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600" b="1" i="0" u="none" strike="noStrike" dirty="0" smtClean="0">
                          <a:latin typeface="Arial" panose="020B0604020202020204"/>
                        </a:rPr>
                        <a:t>Indeks</a:t>
                      </a:r>
                      <a:r>
                        <a:rPr lang="id-ID" sz="1600" b="1" i="0" u="none" strike="noStrike" baseline="0" dirty="0" smtClean="0">
                          <a:latin typeface="Arial" panose="020B0604020202020204"/>
                        </a:rPr>
                        <a:t> </a:t>
                      </a:r>
                      <a:r>
                        <a:rPr lang="id-ID" sz="1600" b="1" i="0" u="none" strike="noStrike" dirty="0" smtClean="0">
                          <a:latin typeface="Arial" panose="020B0604020202020204"/>
                        </a:rPr>
                        <a:t> Produksi</a:t>
                      </a:r>
                      <a:endParaRPr lang="en-US" sz="1600" b="1" i="0" u="none" strike="noStrike" dirty="0">
                        <a:latin typeface="Arial" panose="020B0604020202020204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latin typeface="Arial" panose="020B0604020202020204"/>
                        </a:rPr>
                        <a:t>451700</a:t>
                      </a: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latin typeface="Arial" panose="020B0604020202020204"/>
                        </a:rPr>
                        <a:t>476400</a:t>
                      </a: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latin typeface="Arial" panose="020B0604020202020204"/>
                        </a:rPr>
                        <a:t>490700</a:t>
                      </a: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latin typeface="Arial" panose="020B0604020202020204"/>
                        </a:rPr>
                        <a:t>520630</a:t>
                      </a: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592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err="1">
                          <a:latin typeface="Arial" panose="020B0604020202020204"/>
                        </a:rPr>
                        <a:t>Indeks</a:t>
                      </a:r>
                      <a:endParaRPr lang="en-US" sz="1600" b="1" i="0" u="none" strike="noStrike" dirty="0">
                        <a:latin typeface="Arial" panose="020B0604020202020204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err="1">
                          <a:latin typeface="Arial" panose="020B0604020202020204"/>
                        </a:rPr>
                        <a:t>Harga</a:t>
                      </a:r>
                      <a:r>
                        <a:rPr lang="en-US" sz="1600" b="1" i="0" u="none" strike="noStrike" dirty="0">
                          <a:latin typeface="Arial" panose="020B0604020202020204"/>
                        </a:rPr>
                        <a:t> </a:t>
                      </a:r>
                      <a:r>
                        <a:rPr lang="en-US" sz="1600" b="1" i="0" u="none" strike="noStrike" dirty="0" err="1">
                          <a:latin typeface="Arial" panose="020B0604020202020204"/>
                        </a:rPr>
                        <a:t>Tertimbang</a:t>
                      </a:r>
                      <a:endParaRPr lang="en-US" sz="1600" b="1" i="0" u="none" strike="noStrike" dirty="0">
                        <a:latin typeface="Arial" panose="020B0604020202020204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latin typeface="Arial" panose="020B0604020202020204"/>
                        </a:rPr>
                        <a:t>105.4682</a:t>
                      </a: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latin typeface="Arial" panose="020B0604020202020204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latin typeface="Arial" panose="020B0604020202020204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latin typeface="Arial" panose="020B0604020202020204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latin typeface="Arial" panose="020B0604020202020204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5922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latin typeface="Arial" panose="020B0604020202020204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1" i="0" u="none" strike="noStrike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Laspeyres</a:t>
                      </a:r>
                      <a:endParaRPr lang="en-US" sz="1600" b="1" i="0" u="none" strike="noStrik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0" i="0" u="none" strike="noStrike" dirty="0">
                          <a:latin typeface="Arial" panose="020B0604020202020204"/>
                        </a:rPr>
                        <a:t>105.4682</a:t>
                      </a: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0" i="0" u="none" strike="noStrike" dirty="0">
                          <a:latin typeface="Arial" panose="020B0604020202020204"/>
                        </a:rPr>
                        <a:t>108.6340</a:t>
                      </a: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latin typeface="Arial" panose="020B0604020202020204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latin typeface="Arial" panose="020B0604020202020204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latin typeface="Arial" panose="020B0604020202020204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latin typeface="Arial" panose="020B0604020202020204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5922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latin typeface="Arial" panose="020B0604020202020204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err="1">
                          <a:latin typeface="Arial" panose="020B0604020202020204"/>
                        </a:rPr>
                        <a:t>Paasche</a:t>
                      </a:r>
                      <a:endParaRPr lang="en-US" sz="1600" b="1" i="0" u="none" strike="noStrike" dirty="0">
                        <a:latin typeface="Arial" panose="020B0604020202020204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latin typeface="Arial" panose="020B0604020202020204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latin typeface="Arial" panose="020B0604020202020204"/>
                        </a:rPr>
                        <a:t>106.0994</a:t>
                      </a: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109.2842</a:t>
                      </a: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latin typeface="Arial" panose="020B0604020202020204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latin typeface="Arial" panose="020B0604020202020204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latin typeface="Arial" panose="020B0604020202020204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latin typeface="Arial" panose="020B0604020202020204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5922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latin typeface="Arial" panose="020B0604020202020204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err="1">
                          <a:latin typeface="Arial" panose="020B0604020202020204"/>
                        </a:rPr>
                        <a:t>Drobisch</a:t>
                      </a:r>
                      <a:endParaRPr lang="en-US" sz="1600" b="1" i="0" u="none" strike="noStrike" dirty="0">
                        <a:latin typeface="Arial" panose="020B0604020202020204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latin typeface="Arial" panose="020B0604020202020204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latin typeface="Arial" panose="020B0604020202020204"/>
                        </a:rPr>
                        <a:t>105.7838</a:t>
                      </a: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108.9591</a:t>
                      </a: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latin typeface="Arial" panose="020B0604020202020204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latin typeface="Arial" panose="020B0604020202020204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latin typeface="Arial" panose="020B0604020202020204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latin typeface="Arial" panose="020B0604020202020204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5922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latin typeface="Arial" panose="020B0604020202020204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latin typeface="Arial" panose="020B0604020202020204"/>
                        </a:rPr>
                        <a:t>Fisher</a:t>
                      </a: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latin typeface="Arial" panose="020B0604020202020204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latin typeface="Arial" panose="020B0604020202020204"/>
                        </a:rPr>
                        <a:t>105.7833</a:t>
                      </a: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108.9586</a:t>
                      </a: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latin typeface="Arial" panose="020B0604020202020204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latin typeface="Arial" panose="020B0604020202020204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latin typeface="Arial" panose="020B0604020202020204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latin typeface="Arial" panose="020B0604020202020204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5922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latin typeface="Arial" panose="020B0604020202020204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Marshal-</a:t>
                      </a:r>
                      <a:r>
                        <a:rPr lang="en-US" sz="16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Edgeworth</a:t>
                      </a:r>
                      <a:endParaRPr lang="en-US" sz="1600" b="1" i="0" u="none" strike="noStrik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latin typeface="Arial" panose="020B0604020202020204"/>
                        </a:rPr>
                        <a:t>105.7969</a:t>
                      </a: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latin typeface="Arial" panose="020B0604020202020204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latin typeface="Arial" panose="020B0604020202020204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latin typeface="Arial" panose="020B0604020202020204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latin typeface="Arial" panose="020B0604020202020204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5922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latin typeface="Arial" panose="020B0604020202020204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Walsh</a:t>
                      </a: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latin typeface="Arial" panose="020B0604020202020204"/>
                        </a:rPr>
                        <a:t>105.7898</a:t>
                      </a: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latin typeface="Arial" panose="020B0604020202020204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latin typeface="Arial" panose="020B0604020202020204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latin typeface="Arial" panose="020B0604020202020204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latin typeface="Arial" panose="020B0604020202020204"/>
                      </a:endParaRPr>
                    </a:p>
                  </a:txBody>
                  <a:tcPr marL="9525" marR="9525" marT="95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613875" y="6550968"/>
            <a:ext cx="1710725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nn-NO" sz="900" dirty="0">
                <a:solidFill>
                  <a:prstClr val="black"/>
                </a:solidFill>
                <a:latin typeface="Arial Black" panose="020B0A04020102020204" pitchFamily="34" charset="0"/>
              </a:rPr>
              <a:t>By : BIDA SARI,  SP, MSi</a:t>
            </a:r>
            <a:endParaRPr lang="en-US" sz="900" dirty="0">
              <a:solidFill>
                <a:prstClr val="black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92C557C7-C3DB-4987-BB6A-F7CE396522C9}" type="slidenum">
              <a:rPr lang="en-US" altLang="en-US" sz="1400">
                <a:latin typeface="Arial" panose="020B0604020202020204" pitchFamily="34" charset="0"/>
              </a:rPr>
              <a:t>32</a:t>
            </a:fld>
            <a:endParaRPr lang="en-US" altLang="en-US" sz="1400">
              <a:latin typeface="Arial" panose="020B0604020202020204" pitchFamily="34" charset="0"/>
            </a:endParaRPr>
          </a:p>
        </p:txBody>
      </p:sp>
      <p:sp>
        <p:nvSpPr>
          <p:cNvPr id="6150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274320"/>
            <a:ext cx="7790688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id-ID" altLang="en-US" sz="3600" dirty="0" smtClean="0"/>
              <a:t>Contoh 6 : </a:t>
            </a:r>
            <a:r>
              <a:rPr lang="en-US" altLang="en-US" sz="3600" dirty="0" err="1" smtClean="0"/>
              <a:t>Perhitungan</a:t>
            </a:r>
            <a:r>
              <a:rPr lang="en-US" altLang="en-US" sz="3600" dirty="0" smtClean="0"/>
              <a:t> </a:t>
            </a:r>
            <a:r>
              <a:rPr lang="en-US" altLang="en-US" sz="3600" dirty="0" err="1"/>
              <a:t>Laspeyres</a:t>
            </a:r>
            <a:r>
              <a:rPr lang="en-US" altLang="en-US" sz="3600" dirty="0"/>
              <a:t> Index</a:t>
            </a:r>
          </a:p>
        </p:txBody>
      </p:sp>
      <p:grpSp>
        <p:nvGrpSpPr>
          <p:cNvPr id="6151" name="Group 7"/>
          <p:cNvGrpSpPr/>
          <p:nvPr/>
        </p:nvGrpSpPr>
        <p:grpSpPr bwMode="auto">
          <a:xfrm>
            <a:off x="1371600" y="1600200"/>
            <a:ext cx="7418388" cy="3810000"/>
            <a:chOff x="864" y="1482"/>
            <a:chExt cx="4673" cy="2118"/>
          </a:xfrm>
        </p:grpSpPr>
        <p:graphicFrame>
          <p:nvGraphicFramePr>
            <p:cNvPr id="6146" name="Object 3"/>
            <p:cNvGraphicFramePr>
              <a:graphicFrameLocks noChangeAspect="1"/>
            </p:cNvGraphicFramePr>
            <p:nvPr/>
          </p:nvGraphicFramePr>
          <p:xfrm>
            <a:off x="864" y="1482"/>
            <a:ext cx="4673" cy="211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394" name="Worksheet" r:id="rId3" imgW="4662170" imgH="2313940" progId="Excel.Sheet.8">
                    <p:embed/>
                  </p:oleObj>
                </mc:Choice>
                <mc:Fallback>
                  <p:oleObj name="Worksheet" r:id="rId3" imgW="4662170" imgH="2313940" progId="Excel.Sheet.8">
                    <p:embed/>
                    <p:pic>
                      <p:nvPicPr>
                        <p:cNvPr id="0" name="Gambar 1435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64" y="1482"/>
                          <a:ext cx="4673" cy="211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147" name="Object 4"/>
            <p:cNvGraphicFramePr>
              <a:graphicFrameLocks noChangeAspect="1"/>
            </p:cNvGraphicFramePr>
            <p:nvPr/>
          </p:nvGraphicFramePr>
          <p:xfrm>
            <a:off x="2832" y="2878"/>
            <a:ext cx="1056" cy="50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395" name="Equation" r:id="rId5" imgW="22250400" imgH="11582400" progId="Equation.3">
                    <p:embed/>
                  </p:oleObj>
                </mc:Choice>
                <mc:Fallback>
                  <p:oleObj name="Equation" r:id="rId5" imgW="22250400" imgH="11582400" progId="Equation.3">
                    <p:embed/>
                    <p:pic>
                      <p:nvPicPr>
                        <p:cNvPr id="0" name="Gambar 1435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32" y="2878"/>
                          <a:ext cx="1056" cy="50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gradFill rotWithShape="0">
                                <a:gsLst>
                                  <a:gs pos="0">
                                    <a:schemeClr val="accent1"/>
                                  </a:gs>
                                  <a:gs pos="100000">
                                    <a:srgbClr val="CCFFCC"/>
                                  </a:gs>
                                </a:gsLst>
                                <a:lin ang="2700000" scaled="1"/>
                              </a:gra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6152" name="Rectangle 8"/>
          <p:cNvSpPr>
            <a:spLocks noChangeArrowheads="1"/>
          </p:cNvSpPr>
          <p:nvPr/>
        </p:nvSpPr>
        <p:spPr bwMode="auto">
          <a:xfrm>
            <a:off x="1371600" y="5715000"/>
            <a:ext cx="7467600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000" dirty="0"/>
              <a:t>Ada </a:t>
            </a:r>
            <a:r>
              <a:rPr lang="en-US" altLang="en-US" sz="2000" dirty="0" err="1"/>
              <a:t>kenaikan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harga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sebesar</a:t>
            </a:r>
            <a:r>
              <a:rPr lang="en-US" altLang="en-US" sz="2000" dirty="0"/>
              <a:t> 43% </a:t>
            </a:r>
            <a:r>
              <a:rPr lang="en-US" altLang="en-US" sz="2000" dirty="0" err="1"/>
              <a:t>dari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tahun</a:t>
            </a:r>
            <a:r>
              <a:rPr lang="en-US" altLang="en-US" sz="2000" dirty="0"/>
              <a:t> 1990 </a:t>
            </a:r>
            <a:r>
              <a:rPr lang="en-US" altLang="en-US" sz="2000" dirty="0" err="1" smtClean="0"/>
              <a:t>hingga</a:t>
            </a:r>
            <a:r>
              <a:rPr lang="id-ID" altLang="en-US" sz="2000" dirty="0" smtClean="0"/>
              <a:t> </a:t>
            </a:r>
            <a:r>
              <a:rPr lang="en-US" altLang="en-US" sz="2000" dirty="0" err="1" smtClean="0"/>
              <a:t>tahun</a:t>
            </a:r>
            <a:r>
              <a:rPr lang="en-US" altLang="en-US" sz="2000" dirty="0" smtClean="0"/>
              <a:t> </a:t>
            </a:r>
            <a:r>
              <a:rPr lang="en-US" altLang="en-US" sz="2000" dirty="0"/>
              <a:t>1995</a:t>
            </a: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4385275" y="6550968"/>
            <a:ext cx="1710725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nn-NO" sz="900" dirty="0">
                <a:solidFill>
                  <a:prstClr val="black"/>
                </a:solidFill>
                <a:latin typeface="Arial Black" panose="020B0A04020102020204" pitchFamily="34" charset="0"/>
              </a:rPr>
              <a:t>By : BIDA SARI,  SP, MSi</a:t>
            </a:r>
            <a:endParaRPr lang="en-US" sz="900" dirty="0">
              <a:solidFill>
                <a:prstClr val="black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350334FF-0EF5-480B-ACF4-216E5CF62B0A}" type="slidenum">
              <a:rPr lang="en-US" altLang="en-US" sz="1400">
                <a:latin typeface="Arial" panose="020B0604020202020204" pitchFamily="34" charset="0"/>
              </a:rPr>
              <a:t>33</a:t>
            </a:fld>
            <a:endParaRPr lang="en-US" altLang="en-US" sz="1400">
              <a:latin typeface="Arial" panose="020B0604020202020204" pitchFamily="34" charset="0"/>
            </a:endParaRPr>
          </a:p>
        </p:txBody>
      </p:sp>
      <p:sp>
        <p:nvSpPr>
          <p:cNvPr id="9222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274320"/>
            <a:ext cx="7790688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id-ID" altLang="en-US" dirty="0" smtClean="0"/>
              <a:t>Contoh 7 : </a:t>
            </a:r>
            <a:r>
              <a:rPr lang="en-US" altLang="en-US" dirty="0" err="1" smtClean="0"/>
              <a:t>Perhitungan</a:t>
            </a:r>
            <a:r>
              <a:rPr lang="en-US" altLang="en-US" dirty="0" smtClean="0"/>
              <a:t> </a:t>
            </a:r>
            <a:r>
              <a:rPr lang="en-US" altLang="en-US" dirty="0" err="1"/>
              <a:t>Paasche</a:t>
            </a:r>
            <a:r>
              <a:rPr lang="en-US" altLang="en-US" dirty="0"/>
              <a:t> Index</a:t>
            </a:r>
          </a:p>
        </p:txBody>
      </p:sp>
      <p:grpSp>
        <p:nvGrpSpPr>
          <p:cNvPr id="9223" name="Group 8"/>
          <p:cNvGrpSpPr/>
          <p:nvPr/>
        </p:nvGrpSpPr>
        <p:grpSpPr bwMode="auto">
          <a:xfrm>
            <a:off x="1295400" y="1447800"/>
            <a:ext cx="7450138" cy="4157639"/>
            <a:chOff x="816" y="1146"/>
            <a:chExt cx="4693" cy="2126"/>
          </a:xfrm>
        </p:grpSpPr>
        <p:graphicFrame>
          <p:nvGraphicFramePr>
            <p:cNvPr id="9218" name="Object 6"/>
            <p:cNvGraphicFramePr>
              <a:graphicFrameLocks noChangeAspect="1"/>
            </p:cNvGraphicFramePr>
            <p:nvPr/>
          </p:nvGraphicFramePr>
          <p:xfrm>
            <a:off x="816" y="1146"/>
            <a:ext cx="4693" cy="212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420" name="Worksheet" r:id="rId3" imgW="6743700" imgH="3060700" progId="Excel.Sheet.8">
                    <p:embed/>
                  </p:oleObj>
                </mc:Choice>
                <mc:Fallback>
                  <p:oleObj name="Worksheet" r:id="rId3" imgW="6743700" imgH="3060700" progId="Excel.Sheet.8">
                    <p:embed/>
                    <p:pic>
                      <p:nvPicPr>
                        <p:cNvPr id="0" name="Gambar 1538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16" y="1146"/>
                          <a:ext cx="4693" cy="212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219" name="Object 7"/>
            <p:cNvGraphicFramePr>
              <a:graphicFrameLocks noChangeAspect="1"/>
            </p:cNvGraphicFramePr>
            <p:nvPr/>
          </p:nvGraphicFramePr>
          <p:xfrm>
            <a:off x="2784" y="2497"/>
            <a:ext cx="1200" cy="48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421" name="Equation" r:id="rId5" imgW="21640800" imgH="11582400" progId="Equation.3">
                    <p:embed/>
                  </p:oleObj>
                </mc:Choice>
                <mc:Fallback>
                  <p:oleObj name="Equation" r:id="rId5" imgW="21640800" imgH="11582400" progId="Equation.3">
                    <p:embed/>
                    <p:pic>
                      <p:nvPicPr>
                        <p:cNvPr id="0" name="Gambar 1538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84" y="2497"/>
                          <a:ext cx="1200" cy="48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gradFill rotWithShape="0">
                                <a:gsLst>
                                  <a:gs pos="0">
                                    <a:schemeClr val="bg2"/>
                                  </a:gs>
                                  <a:gs pos="50000">
                                    <a:schemeClr val="folHlink"/>
                                  </a:gs>
                                  <a:gs pos="100000">
                                    <a:schemeClr val="bg2"/>
                                  </a:gs>
                                </a:gsLst>
                                <a:lin ang="2700000" scaled="1"/>
                              </a:gra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4385275" y="6474768"/>
            <a:ext cx="1710725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nn-NO" sz="900" dirty="0">
                <a:solidFill>
                  <a:prstClr val="black"/>
                </a:solidFill>
                <a:latin typeface="Arial Black" panose="020B0A04020102020204" pitchFamily="34" charset="0"/>
              </a:rPr>
              <a:t>By : BIDA SARI,  SP, MSi</a:t>
            </a:r>
            <a:endParaRPr lang="en-US" sz="900" dirty="0">
              <a:solidFill>
                <a:prstClr val="black"/>
              </a:solidFill>
              <a:latin typeface="Arial Black" panose="020B0A04020102020204" pitchFamily="34" charset="0"/>
            </a:endParaRPr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1295400" y="5715000"/>
            <a:ext cx="7391400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000" dirty="0"/>
              <a:t>Ada </a:t>
            </a:r>
            <a:r>
              <a:rPr lang="en-US" altLang="en-US" sz="2000" dirty="0" err="1"/>
              <a:t>kenaikan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harga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sebesar</a:t>
            </a:r>
            <a:r>
              <a:rPr lang="en-US" altLang="en-US" sz="2000" dirty="0"/>
              <a:t> </a:t>
            </a:r>
            <a:r>
              <a:rPr lang="en-US" altLang="en-US" sz="2000" dirty="0" smtClean="0"/>
              <a:t>3</a:t>
            </a:r>
            <a:r>
              <a:rPr lang="id-ID" altLang="en-US" sz="2000" dirty="0" smtClean="0"/>
              <a:t>8</a:t>
            </a:r>
            <a:r>
              <a:rPr lang="en-US" altLang="en-US" sz="2000" dirty="0" smtClean="0"/>
              <a:t>% </a:t>
            </a:r>
            <a:r>
              <a:rPr lang="en-US" altLang="en-US" sz="2000" dirty="0" err="1"/>
              <a:t>dari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tahun</a:t>
            </a:r>
            <a:r>
              <a:rPr lang="en-US" altLang="en-US" sz="2000" dirty="0"/>
              <a:t> 1990 </a:t>
            </a:r>
            <a:r>
              <a:rPr lang="en-US" altLang="en-US" sz="2000" dirty="0" err="1" smtClean="0"/>
              <a:t>hingga</a:t>
            </a:r>
            <a:r>
              <a:rPr lang="id-ID" altLang="en-US" sz="2000" dirty="0" smtClean="0"/>
              <a:t> </a:t>
            </a:r>
            <a:r>
              <a:rPr lang="en-US" altLang="en-US" sz="2000" dirty="0" err="1" smtClean="0"/>
              <a:t>tahun</a:t>
            </a:r>
            <a:r>
              <a:rPr lang="en-US" altLang="en-US" sz="2000" dirty="0" smtClean="0"/>
              <a:t> 1995</a:t>
            </a:r>
            <a:r>
              <a:rPr lang="id-ID" altLang="en-US" sz="2000" dirty="0" smtClean="0"/>
              <a:t>.</a:t>
            </a:r>
            <a:endParaRPr lang="en-US" altLang="en-US" sz="20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7450" y="274638"/>
            <a:ext cx="7727950" cy="11430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d-ID" sz="3300" dirty="0">
                <a:solidFill>
                  <a:schemeClr val="tx2">
                    <a:satMod val="130000"/>
                  </a:schemeClr>
                </a:solidFill>
              </a:rPr>
              <a:t>Latihan </a:t>
            </a:r>
            <a:r>
              <a:rPr lang="en-US" sz="3300" dirty="0" err="1" smtClean="0">
                <a:solidFill>
                  <a:schemeClr val="tx2">
                    <a:satMod val="130000"/>
                  </a:schemeClr>
                </a:solidFill>
              </a:rPr>
              <a:t>Soal</a:t>
            </a:r>
            <a:r>
              <a:rPr lang="id-ID" sz="3300" dirty="0" smtClean="0">
                <a:solidFill>
                  <a:schemeClr val="tx2">
                    <a:satMod val="130000"/>
                  </a:schemeClr>
                </a:solidFill>
              </a:rPr>
              <a:t> 3 :</a:t>
            </a:r>
            <a:r>
              <a:rPr lang="en-US" sz="3300" dirty="0" smtClean="0">
                <a:solidFill>
                  <a:schemeClr val="tx2">
                    <a:satMod val="130000"/>
                  </a:schemeClr>
                </a:solidFill>
              </a:rPr>
              <a:t> </a:t>
            </a:r>
            <a:r>
              <a:rPr lang="en-US" sz="3300" dirty="0" err="1">
                <a:solidFill>
                  <a:schemeClr val="tx2">
                    <a:satMod val="130000"/>
                  </a:schemeClr>
                </a:solidFill>
              </a:rPr>
              <a:t>Indeks</a:t>
            </a:r>
            <a:r>
              <a:rPr lang="en-US" sz="3300" dirty="0">
                <a:solidFill>
                  <a:schemeClr val="tx2">
                    <a:satMod val="130000"/>
                  </a:schemeClr>
                </a:solidFill>
              </a:rPr>
              <a:t> </a:t>
            </a:r>
            <a:r>
              <a:rPr lang="en-US" sz="3300" dirty="0" err="1">
                <a:solidFill>
                  <a:schemeClr val="tx2">
                    <a:satMod val="130000"/>
                  </a:schemeClr>
                </a:solidFill>
              </a:rPr>
              <a:t>Agregatif</a:t>
            </a:r>
            <a:r>
              <a:rPr lang="en-US" sz="3300" dirty="0">
                <a:solidFill>
                  <a:schemeClr val="tx2">
                    <a:satMod val="130000"/>
                  </a:schemeClr>
                </a:solidFill>
              </a:rPr>
              <a:t> </a:t>
            </a:r>
            <a:r>
              <a:rPr lang="id-ID" sz="3300" dirty="0" smtClean="0">
                <a:solidFill>
                  <a:schemeClr val="tx2">
                    <a:satMod val="130000"/>
                  </a:schemeClr>
                </a:solidFill>
              </a:rPr>
              <a:t> </a:t>
            </a:r>
            <a:r>
              <a:rPr lang="en-US" sz="3300" dirty="0" err="1" smtClean="0">
                <a:solidFill>
                  <a:schemeClr val="tx2">
                    <a:satMod val="130000"/>
                  </a:schemeClr>
                </a:solidFill>
              </a:rPr>
              <a:t>Tertimbang</a:t>
            </a:r>
            <a:endParaRPr lang="en-US" sz="33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481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 eaLnBrk="1" hangingPunct="1">
              <a:buFont typeface="Wingdings 2" panose="05020102010507070707" pitchFamily="18" charset="2"/>
              <a:buNone/>
            </a:pPr>
            <a:r>
              <a:rPr lang="en-US" altLang="en-US" sz="2400" dirty="0" err="1"/>
              <a:t>Buatlah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indeks</a:t>
            </a:r>
            <a:r>
              <a:rPr lang="en-US" altLang="en-US" sz="2400" dirty="0"/>
              <a:t> </a:t>
            </a:r>
            <a:r>
              <a:rPr lang="id-ID" altLang="en-US" sz="2400" dirty="0" smtClean="0"/>
              <a:t>harga dan produksi </a:t>
            </a:r>
            <a:r>
              <a:rPr lang="en-US" altLang="en-US" sz="2400" dirty="0" err="1" smtClean="0"/>
              <a:t>agregatif</a:t>
            </a:r>
            <a:r>
              <a:rPr lang="en-US" altLang="en-US" sz="2400" dirty="0" smtClean="0"/>
              <a:t> </a:t>
            </a:r>
            <a:r>
              <a:rPr lang="en-US" altLang="en-US" sz="2400" dirty="0" err="1"/>
              <a:t>tertimbang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untuk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tahun</a:t>
            </a:r>
            <a:r>
              <a:rPr lang="en-US" altLang="en-US" sz="2400" dirty="0"/>
              <a:t> </a:t>
            </a:r>
            <a:r>
              <a:rPr lang="id-ID" altLang="en-US" sz="2400" dirty="0" smtClean="0"/>
              <a:t>2020</a:t>
            </a:r>
            <a:r>
              <a:rPr lang="en-US" altLang="en-US" sz="2400" dirty="0" smtClean="0"/>
              <a:t>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id-ID" altLang="en-US" sz="2400" dirty="0" smtClean="0"/>
              <a:t>menggunakan metode Laspeyres dan Paasche </a:t>
            </a:r>
            <a:r>
              <a:rPr lang="en-US" altLang="en-US" sz="2400" dirty="0" err="1" smtClean="0"/>
              <a:t>waktu</a:t>
            </a:r>
            <a:r>
              <a:rPr lang="en-US" altLang="en-US" sz="2400" dirty="0" smtClean="0"/>
              <a:t> </a:t>
            </a:r>
            <a:r>
              <a:rPr lang="en-US" altLang="en-US" sz="2400" dirty="0" err="1"/>
              <a:t>dasar</a:t>
            </a:r>
            <a:r>
              <a:rPr lang="en-US" altLang="en-US" sz="2400" dirty="0"/>
              <a:t> </a:t>
            </a:r>
            <a:r>
              <a:rPr lang="id-ID" altLang="en-US" sz="2400" dirty="0" smtClean="0"/>
              <a:t>20</a:t>
            </a:r>
            <a:r>
              <a:rPr lang="en-US" altLang="en-US" sz="2400" dirty="0" smtClean="0"/>
              <a:t>19 </a:t>
            </a:r>
            <a:r>
              <a:rPr lang="en-US" altLang="en-US" sz="2400" dirty="0" err="1"/>
              <a:t>dari</a:t>
            </a:r>
            <a:r>
              <a:rPr lang="en-US" altLang="en-US" sz="2400" dirty="0"/>
              <a:t> data yang </a:t>
            </a:r>
            <a:r>
              <a:rPr lang="en-US" altLang="en-US" sz="2400" dirty="0" err="1"/>
              <a:t>disajikan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dalam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tabel</a:t>
            </a:r>
            <a:r>
              <a:rPr lang="en-US" altLang="en-US" sz="2400" dirty="0"/>
              <a:t> </a:t>
            </a:r>
            <a:r>
              <a:rPr lang="en-US" altLang="en-US" sz="2400" dirty="0" err="1" smtClean="0"/>
              <a:t>berikut</a:t>
            </a:r>
            <a:r>
              <a:rPr lang="id-ID" altLang="en-US" sz="2400" dirty="0"/>
              <a:t> </a:t>
            </a:r>
            <a:r>
              <a:rPr lang="id-ID" altLang="en-US" sz="2400" dirty="0" smtClean="0"/>
              <a:t>:</a:t>
            </a:r>
            <a:endParaRPr lang="en-US" alt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61B686F0-8D2B-4A30-9A9A-5A998A1900C6}" type="slidenum">
              <a:rPr lang="en-US" altLang="en-US">
                <a:solidFill>
                  <a:srgbClr val="8DAECB"/>
                </a:solidFill>
                <a:latin typeface="Gill Sans MT" panose="020B0502020104020203" pitchFamily="34" charset="0"/>
              </a:rPr>
              <a:t>34</a:t>
            </a:fld>
            <a:endParaRPr lang="en-US" altLang="en-US">
              <a:solidFill>
                <a:srgbClr val="8DAECB"/>
              </a:solidFill>
              <a:latin typeface="Gill Sans MT" panose="020B0502020104020203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524000" y="3119438"/>
          <a:ext cx="7239000" cy="25955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/>
                <a:gridCol w="1485900"/>
                <a:gridCol w="1485900"/>
                <a:gridCol w="1485900"/>
                <a:gridCol w="1485900"/>
              </a:tblGrid>
              <a:tr h="370795">
                <a:tc rowSpan="2">
                  <a:txBody>
                    <a:bodyPr/>
                    <a:lstStyle/>
                    <a:p>
                      <a:pPr algn="ctr"/>
                      <a:r>
                        <a:rPr lang="en-US" sz="1800" dirty="0" err="1"/>
                        <a:t>Jenis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Barang</a:t>
                      </a:r>
                      <a:endParaRPr lang="en-US" sz="1800" dirty="0"/>
                    </a:p>
                  </a:txBody>
                  <a:tcPr marT="45714" marB="45714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dirty="0" err="1"/>
                        <a:t>Produksi</a:t>
                      </a:r>
                      <a:r>
                        <a:rPr lang="en-US" sz="1800" dirty="0"/>
                        <a:t> (</a:t>
                      </a:r>
                      <a:r>
                        <a:rPr lang="en-US" sz="1800" dirty="0" err="1"/>
                        <a:t>Satuan</a:t>
                      </a:r>
                      <a:r>
                        <a:rPr lang="en-US" sz="1800" dirty="0"/>
                        <a:t>)</a:t>
                      </a:r>
                    </a:p>
                  </a:txBody>
                  <a:tcPr marT="45714" marB="45714"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dirty="0" err="1"/>
                        <a:t>Harga</a:t>
                      </a:r>
                      <a:r>
                        <a:rPr lang="en-US" sz="1800" dirty="0"/>
                        <a:t> (</a:t>
                      </a:r>
                      <a:r>
                        <a:rPr lang="en-US" sz="1800" dirty="0" err="1"/>
                        <a:t>Satuan</a:t>
                      </a:r>
                      <a:r>
                        <a:rPr lang="en-US" sz="1800" dirty="0"/>
                        <a:t>)</a:t>
                      </a:r>
                    </a:p>
                  </a:txBody>
                  <a:tcPr marT="45714" marB="45714"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370795"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dirty="0" smtClean="0"/>
                        <a:t>20</a:t>
                      </a:r>
                      <a:r>
                        <a:rPr lang="en-US" sz="1800" dirty="0" smtClean="0"/>
                        <a:t>19</a:t>
                      </a:r>
                      <a:endParaRPr lang="en-US" sz="18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dirty="0" smtClean="0"/>
                        <a:t>2020</a:t>
                      </a:r>
                      <a:endParaRPr lang="en-US" sz="18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dirty="0" smtClean="0"/>
                        <a:t>20</a:t>
                      </a:r>
                      <a:r>
                        <a:rPr lang="en-US" sz="1800" dirty="0" smtClean="0"/>
                        <a:t>19</a:t>
                      </a:r>
                      <a:endParaRPr lang="en-US" sz="18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dirty="0" smtClean="0"/>
                        <a:t>2020</a:t>
                      </a:r>
                      <a:endParaRPr lang="en-US" sz="1800" dirty="0"/>
                    </a:p>
                  </a:txBody>
                  <a:tcPr marT="45714" marB="45714"/>
                </a:tc>
              </a:tr>
              <a:tr h="370795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A</a:t>
                      </a: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35</a:t>
                      </a: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20</a:t>
                      </a: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20</a:t>
                      </a: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15</a:t>
                      </a:r>
                    </a:p>
                  </a:txBody>
                  <a:tcPr marT="45714" marB="45714"/>
                </a:tc>
              </a:tr>
              <a:tr h="370795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B</a:t>
                      </a: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15</a:t>
                      </a: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40</a:t>
                      </a: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35</a:t>
                      </a: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30</a:t>
                      </a:r>
                    </a:p>
                  </a:txBody>
                  <a:tcPr marT="45714" marB="45714"/>
                </a:tc>
              </a:tr>
              <a:tr h="370795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C</a:t>
                      </a: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60</a:t>
                      </a: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50</a:t>
                      </a: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40</a:t>
                      </a: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40</a:t>
                      </a:r>
                    </a:p>
                  </a:txBody>
                  <a:tcPr marT="45714" marB="45714"/>
                </a:tc>
              </a:tr>
              <a:tr h="370795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D</a:t>
                      </a: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45</a:t>
                      </a: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70</a:t>
                      </a: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30</a:t>
                      </a: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60</a:t>
                      </a:r>
                    </a:p>
                  </a:txBody>
                  <a:tcPr marT="45714" marB="45714"/>
                </a:tc>
              </a:tr>
              <a:tr h="370795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E</a:t>
                      </a: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30</a:t>
                      </a: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90</a:t>
                      </a: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15</a:t>
                      </a: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80</a:t>
                      </a:r>
                    </a:p>
                  </a:txBody>
                  <a:tcPr marT="45714" marB="45714"/>
                </a:tc>
              </a:tr>
            </a:tbl>
          </a:graphicData>
        </a:graphic>
      </p:graphicFrame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385275" y="6474768"/>
            <a:ext cx="1710725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nn-NO" sz="900" dirty="0">
                <a:solidFill>
                  <a:prstClr val="black"/>
                </a:solidFill>
                <a:latin typeface="Arial Black" panose="020B0A04020102020204" pitchFamily="34" charset="0"/>
              </a:rPr>
              <a:t>By : BIDA SARI,  SP, MSi</a:t>
            </a:r>
            <a:endParaRPr lang="en-US" sz="900" dirty="0">
              <a:solidFill>
                <a:prstClr val="black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152400"/>
            <a:ext cx="7727950" cy="868362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 err="1" smtClean="0">
                <a:solidFill>
                  <a:schemeClr val="tx2">
                    <a:satMod val="130000"/>
                  </a:schemeClr>
                </a:solidFill>
              </a:rPr>
              <a:t>Indeks</a:t>
            </a:r>
            <a:r>
              <a:rPr lang="en-US" sz="4000" dirty="0" smtClean="0">
                <a:solidFill>
                  <a:schemeClr val="tx2">
                    <a:satMod val="130000"/>
                  </a:schemeClr>
                </a:solidFill>
              </a:rPr>
              <a:t> </a:t>
            </a:r>
            <a:r>
              <a:rPr lang="en-US" sz="4000" dirty="0" err="1">
                <a:solidFill>
                  <a:schemeClr val="tx2">
                    <a:satMod val="130000"/>
                  </a:schemeClr>
                </a:solidFill>
              </a:rPr>
              <a:t>Harga</a:t>
            </a:r>
            <a:r>
              <a:rPr lang="en-US" sz="4000" dirty="0">
                <a:solidFill>
                  <a:schemeClr val="tx2">
                    <a:satMod val="130000"/>
                  </a:schemeClr>
                </a:solidFill>
              </a:rPr>
              <a:t> </a:t>
            </a:r>
            <a:r>
              <a:rPr lang="en-US" sz="4000" dirty="0" err="1">
                <a:solidFill>
                  <a:schemeClr val="tx2">
                    <a:satMod val="130000"/>
                  </a:schemeClr>
                </a:solidFill>
              </a:rPr>
              <a:t>Konsumen</a:t>
            </a:r>
            <a:r>
              <a:rPr lang="en-US" sz="4000" dirty="0">
                <a:solidFill>
                  <a:schemeClr val="tx2">
                    <a:satMod val="130000"/>
                  </a:schemeClr>
                </a:solidFill>
              </a:rPr>
              <a:t> (IHK)</a:t>
            </a:r>
          </a:p>
        </p:txBody>
      </p:sp>
      <p:sp>
        <p:nvSpPr>
          <p:cNvPr id="48131" name="Content Placeholder 2"/>
          <p:cNvSpPr>
            <a:spLocks noGrp="1"/>
          </p:cNvSpPr>
          <p:nvPr>
            <p:ph idx="1"/>
          </p:nvPr>
        </p:nvSpPr>
        <p:spPr>
          <a:xfrm>
            <a:off x="1066800" y="990600"/>
            <a:ext cx="8001000" cy="5105400"/>
          </a:xfrm>
        </p:spPr>
        <p:txBody>
          <a:bodyPr/>
          <a:lstStyle/>
          <a:p>
            <a:r>
              <a:rPr lang="id-ID" sz="2200" b="1" dirty="0"/>
              <a:t>Indeks Harga Konsumen atau IHK </a:t>
            </a:r>
            <a:r>
              <a:rPr lang="id-ID" sz="2200" dirty="0"/>
              <a:t>adalah indeks yang menghitung rata-rata perubahan harga dari suatu paket barang dan jasa (komoditas) yang dikonsumsi rumah tangga dalam kurun waktu tertentu. </a:t>
            </a:r>
            <a:r>
              <a:rPr lang="id-ID" sz="2200" dirty="0" smtClean="0"/>
              <a:t> Indeks </a:t>
            </a:r>
            <a:r>
              <a:rPr lang="id-ID" sz="2200" dirty="0"/>
              <a:t>inilah yang digunakan untuk mengukur tingkat kenaikan (inflasi) atau tingkat penurunan (deflasi) barang dan jasa dari waktu ke waktu</a:t>
            </a:r>
            <a:r>
              <a:rPr lang="id-ID" sz="2200" dirty="0" smtClean="0"/>
              <a:t>.</a:t>
            </a:r>
          </a:p>
          <a:p>
            <a:endParaRPr lang="id-ID" sz="2200" dirty="0"/>
          </a:p>
          <a:p>
            <a:endParaRPr lang="id-ID" sz="2200" dirty="0" smtClean="0"/>
          </a:p>
          <a:p>
            <a:endParaRPr lang="id-ID" sz="2200" dirty="0"/>
          </a:p>
          <a:p>
            <a:endParaRPr lang="id-ID" sz="2200" dirty="0" smtClean="0"/>
          </a:p>
          <a:p>
            <a:pPr marL="360045" indent="0">
              <a:buNone/>
            </a:pPr>
            <a:r>
              <a:rPr lang="en-US" sz="2000" dirty="0" err="1" smtClean="0"/>
              <a:t>Keterangan</a:t>
            </a:r>
            <a:r>
              <a:rPr lang="en-US" sz="2000" dirty="0" smtClean="0"/>
              <a:t> </a:t>
            </a:r>
            <a:r>
              <a:rPr lang="en-US" sz="2000" dirty="0"/>
              <a:t>:</a:t>
            </a:r>
          </a:p>
          <a:p>
            <a:pPr marL="360045" indent="0">
              <a:buNone/>
            </a:pPr>
            <a:r>
              <a:rPr lang="en-US" sz="2000" dirty="0"/>
              <a:t>IHK </a:t>
            </a:r>
            <a:r>
              <a:rPr lang="en-US" sz="2000" dirty="0" err="1"/>
              <a:t>tn</a:t>
            </a:r>
            <a:r>
              <a:rPr lang="en-US" sz="2000" dirty="0"/>
              <a:t> = </a:t>
            </a:r>
            <a:r>
              <a:rPr lang="en-US" sz="2000" dirty="0" err="1"/>
              <a:t>Indeks</a:t>
            </a:r>
            <a:r>
              <a:rPr lang="en-US" sz="2000" dirty="0"/>
              <a:t> </a:t>
            </a:r>
            <a:r>
              <a:rPr lang="en-US" sz="2000" dirty="0" err="1"/>
              <a:t>Harga</a:t>
            </a:r>
            <a:r>
              <a:rPr lang="en-US" sz="2000" dirty="0"/>
              <a:t> </a:t>
            </a:r>
            <a:r>
              <a:rPr lang="en-US" sz="2000" dirty="0" err="1"/>
              <a:t>Konsumen</a:t>
            </a:r>
            <a:r>
              <a:rPr lang="en-US" sz="2000" dirty="0"/>
              <a:t> </a:t>
            </a:r>
            <a:r>
              <a:rPr lang="en-US" sz="2000" dirty="0" err="1"/>
              <a:t>tahun</a:t>
            </a:r>
            <a:r>
              <a:rPr lang="en-US" sz="2000" dirty="0"/>
              <a:t> </a:t>
            </a:r>
            <a:r>
              <a:rPr lang="en-US" sz="2000" dirty="0" err="1"/>
              <a:t>dicari</a:t>
            </a:r>
            <a:endParaRPr lang="en-US" sz="2000" dirty="0"/>
          </a:p>
          <a:p>
            <a:pPr marL="360045" indent="0">
              <a:buNone/>
            </a:pPr>
            <a:r>
              <a:rPr lang="en-US" sz="2000" dirty="0"/>
              <a:t>IHK to = </a:t>
            </a:r>
            <a:r>
              <a:rPr lang="en-US" sz="2000" dirty="0" err="1"/>
              <a:t>Indeks</a:t>
            </a:r>
            <a:r>
              <a:rPr lang="en-US" sz="2000" dirty="0"/>
              <a:t> </a:t>
            </a:r>
            <a:r>
              <a:rPr lang="en-US" sz="2000" dirty="0" err="1"/>
              <a:t>Harga</a:t>
            </a:r>
            <a:r>
              <a:rPr lang="en-US" sz="2000" dirty="0"/>
              <a:t> </a:t>
            </a:r>
            <a:r>
              <a:rPr lang="en-US" sz="2000" dirty="0" err="1"/>
              <a:t>Konsumen</a:t>
            </a:r>
            <a:r>
              <a:rPr lang="en-US" sz="2000" dirty="0"/>
              <a:t> </a:t>
            </a:r>
            <a:r>
              <a:rPr lang="en-US" sz="2000" dirty="0" err="1"/>
              <a:t>tahun</a:t>
            </a:r>
            <a:r>
              <a:rPr lang="en-US" sz="2000" dirty="0"/>
              <a:t> </a:t>
            </a:r>
            <a:r>
              <a:rPr lang="en-US" sz="2000" dirty="0" err="1"/>
              <a:t>dasar</a:t>
            </a:r>
            <a:endParaRPr lang="en-US" sz="2000" dirty="0"/>
          </a:p>
          <a:p>
            <a:endParaRPr lang="id-ID" sz="2200" dirty="0" smtClean="0"/>
          </a:p>
          <a:p>
            <a:endParaRPr lang="id-ID" sz="2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61B686F0-8D2B-4A30-9A9A-5A998A1900C6}" type="slidenum">
              <a:rPr lang="en-US" altLang="en-US">
                <a:solidFill>
                  <a:srgbClr val="8DAECB"/>
                </a:solidFill>
                <a:latin typeface="Gill Sans MT" panose="020B0502020104020203" pitchFamily="34" charset="0"/>
              </a:rPr>
              <a:t>35</a:t>
            </a:fld>
            <a:endParaRPr lang="en-US" altLang="en-US">
              <a:solidFill>
                <a:srgbClr val="8DAECB"/>
              </a:solidFill>
              <a:latin typeface="Gill Sans MT" panose="020B0502020104020203" pitchFamily="34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385275" y="6474768"/>
            <a:ext cx="1710725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nn-NO" sz="900" dirty="0">
                <a:solidFill>
                  <a:prstClr val="black"/>
                </a:solidFill>
                <a:latin typeface="Arial Black" panose="020B0A04020102020204" pitchFamily="34" charset="0"/>
              </a:rPr>
              <a:t>By : BIDA SARI,  SP, MSi</a:t>
            </a:r>
            <a:endParaRPr lang="en-US" sz="900" dirty="0">
              <a:solidFill>
                <a:prstClr val="black"/>
              </a:solidFill>
              <a:latin typeface="Arial Black" panose="020B0A040201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2057400" y="3505200"/>
                <a:ext cx="4495800" cy="914400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pPr algn="ctr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US" sz="2400" b="1" dirty="0">
                    <a:latin typeface="Calibri" panose="020F0502020204030204"/>
                    <a:ea typeface="Calibri" panose="020F0502020204030204"/>
                    <a:cs typeface="Times New Roman" panose="02020603050405020304"/>
                  </a:rPr>
                  <a:t>Tingkat </a:t>
                </a:r>
                <a:r>
                  <a:rPr lang="en-US" sz="2400" b="1" dirty="0" err="1">
                    <a:latin typeface="Calibri" panose="020F0502020204030204"/>
                    <a:ea typeface="Calibri" panose="020F0502020204030204"/>
                    <a:cs typeface="Times New Roman" panose="02020603050405020304"/>
                  </a:rPr>
                  <a:t>Inflasi</a:t>
                </a:r>
                <a:r>
                  <a:rPr lang="en-US" sz="2400" b="1" dirty="0">
                    <a:latin typeface="Calibri" panose="020F0502020204030204"/>
                    <a:ea typeface="Calibri" panose="020F0502020204030204"/>
                    <a:cs typeface="Times New Roman" panose="02020603050405020304"/>
                  </a:rPr>
                  <a:t> 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>
                            <a:effectLst/>
                            <a:latin typeface="Cambria Math" panose="02040503050406030204"/>
                            <a:ea typeface="Calibri" panose="020F0502020204030204"/>
                            <a:cs typeface="Times New Roman" panose="02020603050405020304"/>
                          </a:rPr>
                        </m:ctrlPr>
                      </m:fPr>
                      <m:num>
                        <m:r>
                          <a:rPr lang="en-US" sz="2400" b="1" i="1">
                            <a:effectLst/>
                            <a:latin typeface="Cambria Math" panose="02040503050406030204"/>
                            <a:ea typeface="Calibri" panose="020F0502020204030204"/>
                            <a:cs typeface="Calibri" panose="020F0502020204030204"/>
                          </a:rPr>
                          <m:t>𝐈𝐇𝐊</m:t>
                        </m:r>
                        <m:r>
                          <a:rPr lang="en-US" sz="2400" b="1">
                            <a:effectLst/>
                            <a:latin typeface="Cambria Math" panose="02040503050406030204"/>
                            <a:ea typeface="Calibri" panose="020F0502020204030204"/>
                            <a:cs typeface="Calibri" panose="020F0502020204030204"/>
                          </a:rPr>
                          <m:t> </m:t>
                        </m:r>
                        <m:r>
                          <a:rPr lang="en-US" sz="2400" b="1" i="1">
                            <a:effectLst/>
                            <a:latin typeface="Cambria Math" panose="02040503050406030204"/>
                            <a:ea typeface="Calibri" panose="020F0502020204030204"/>
                            <a:cs typeface="Calibri" panose="020F0502020204030204"/>
                          </a:rPr>
                          <m:t>𝐭</m:t>
                        </m:r>
                        <m:r>
                          <a:rPr lang="en-US" sz="2400" b="1" i="1" baseline="-25000">
                            <a:effectLst/>
                            <a:latin typeface="Cambria Math" panose="02040503050406030204"/>
                            <a:ea typeface="Calibri" panose="020F0502020204030204"/>
                            <a:cs typeface="Calibri" panose="020F0502020204030204"/>
                          </a:rPr>
                          <m:t>𝐧</m:t>
                        </m:r>
                        <m:r>
                          <a:rPr lang="en-US" sz="2400" b="1">
                            <a:effectLst/>
                            <a:latin typeface="Cambria Math" panose="02040503050406030204"/>
                            <a:ea typeface="Calibri" panose="020F0502020204030204"/>
                            <a:cs typeface="Calibri" panose="020F0502020204030204"/>
                          </a:rPr>
                          <m:t> – </m:t>
                        </m:r>
                        <m:r>
                          <a:rPr lang="en-US" sz="2400" b="1" i="1">
                            <a:effectLst/>
                            <a:latin typeface="Cambria Math" panose="02040503050406030204"/>
                            <a:ea typeface="Calibri" panose="020F0502020204030204"/>
                            <a:cs typeface="Calibri" panose="020F0502020204030204"/>
                          </a:rPr>
                          <m:t>𝐈𝐇𝐊</m:t>
                        </m:r>
                        <m:r>
                          <a:rPr lang="en-US" sz="2400" b="1">
                            <a:effectLst/>
                            <a:latin typeface="Cambria Math" panose="02040503050406030204"/>
                            <a:ea typeface="Calibri" panose="020F0502020204030204"/>
                            <a:cs typeface="Calibri" panose="020F0502020204030204"/>
                          </a:rPr>
                          <m:t> </m:t>
                        </m:r>
                        <m:r>
                          <a:rPr lang="en-US" sz="2400" b="1" i="1">
                            <a:effectLst/>
                            <a:latin typeface="Cambria Math" panose="02040503050406030204"/>
                            <a:ea typeface="Calibri" panose="020F0502020204030204"/>
                            <a:cs typeface="Calibri" panose="020F0502020204030204"/>
                          </a:rPr>
                          <m:t>𝒕𝒐</m:t>
                        </m:r>
                      </m:num>
                      <m:den>
                        <m:r>
                          <a:rPr lang="en-US" sz="2400" b="1" i="1">
                            <a:effectLst/>
                            <a:latin typeface="Cambria Math" panose="02040503050406030204"/>
                            <a:ea typeface="Calibri" panose="020F0502020204030204"/>
                            <a:cs typeface="Calibri" panose="020F0502020204030204"/>
                          </a:rPr>
                          <m:t>𝐈𝐇𝐊</m:t>
                        </m:r>
                        <m:r>
                          <a:rPr lang="en-US" sz="2400" b="1">
                            <a:effectLst/>
                            <a:latin typeface="Cambria Math" panose="02040503050406030204"/>
                            <a:ea typeface="Calibri" panose="020F0502020204030204"/>
                            <a:cs typeface="Calibri" panose="020F0502020204030204"/>
                          </a:rPr>
                          <m:t> </m:t>
                        </m:r>
                        <m:r>
                          <a:rPr lang="en-US" sz="2400" b="1" i="1">
                            <a:effectLst/>
                            <a:latin typeface="Cambria Math" panose="02040503050406030204"/>
                            <a:ea typeface="Calibri" panose="020F0502020204030204"/>
                            <a:cs typeface="Calibri" panose="020F0502020204030204"/>
                          </a:rPr>
                          <m:t>𝒕𝒐</m:t>
                        </m:r>
                      </m:den>
                    </m:f>
                  </m:oMath>
                </a14:m>
                <a:endParaRPr lang="en-US" sz="2400" b="1" dirty="0">
                  <a:effectLst/>
                  <a:latin typeface="Calibri" panose="020F0502020204030204"/>
                  <a:ea typeface="Calibri" panose="020F0502020204030204"/>
                  <a:cs typeface="Times New Roman" panose="02020603050405020304"/>
                </a:endParaRPr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7400" y="3505200"/>
                <a:ext cx="4495800" cy="914400"/>
              </a:xfrm>
              <a:prstGeom prst="rect">
                <a:avLst/>
              </a:prstGeom>
              <a:blipFill rotWithShape="1">
                <a:blip r:embed="rId2"/>
                <a:stretch>
                  <a:fillRect l="-282" t="-1389" r="-282" b="-1389"/>
                </a:stretch>
              </a:blipFill>
              <a:ln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/>
              <a:lstStyle/>
              <a:p>
                <a:r>
                  <a:rPr lang="id-ID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152400"/>
            <a:ext cx="7727950" cy="868362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 err="1" smtClean="0">
                <a:solidFill>
                  <a:schemeClr val="tx2">
                    <a:satMod val="130000"/>
                  </a:schemeClr>
                </a:solidFill>
              </a:rPr>
              <a:t>Indeks</a:t>
            </a:r>
            <a:r>
              <a:rPr lang="en-US" sz="4000" dirty="0" smtClean="0">
                <a:solidFill>
                  <a:schemeClr val="tx2">
                    <a:satMod val="130000"/>
                  </a:schemeClr>
                </a:solidFill>
              </a:rPr>
              <a:t> </a:t>
            </a:r>
            <a:r>
              <a:rPr lang="en-US" sz="4000" dirty="0" err="1">
                <a:solidFill>
                  <a:schemeClr val="tx2">
                    <a:satMod val="130000"/>
                  </a:schemeClr>
                </a:solidFill>
              </a:rPr>
              <a:t>Harga</a:t>
            </a:r>
            <a:r>
              <a:rPr lang="en-US" sz="4000" dirty="0">
                <a:solidFill>
                  <a:schemeClr val="tx2">
                    <a:satMod val="130000"/>
                  </a:schemeClr>
                </a:solidFill>
              </a:rPr>
              <a:t> </a:t>
            </a:r>
            <a:r>
              <a:rPr lang="en-US" sz="4000" dirty="0" err="1">
                <a:solidFill>
                  <a:schemeClr val="tx2">
                    <a:satMod val="130000"/>
                  </a:schemeClr>
                </a:solidFill>
              </a:rPr>
              <a:t>Konsumen</a:t>
            </a:r>
            <a:r>
              <a:rPr lang="en-US" sz="4000" dirty="0">
                <a:solidFill>
                  <a:schemeClr val="tx2">
                    <a:satMod val="130000"/>
                  </a:schemeClr>
                </a:solidFill>
              </a:rPr>
              <a:t> (IHK)</a:t>
            </a:r>
          </a:p>
        </p:txBody>
      </p:sp>
      <p:sp>
        <p:nvSpPr>
          <p:cNvPr id="48131" name="Content Placeholder 2"/>
          <p:cNvSpPr>
            <a:spLocks noGrp="1"/>
          </p:cNvSpPr>
          <p:nvPr>
            <p:ph idx="1"/>
          </p:nvPr>
        </p:nvSpPr>
        <p:spPr>
          <a:xfrm>
            <a:off x="1066800" y="990600"/>
            <a:ext cx="8001000" cy="5105400"/>
          </a:xfrm>
        </p:spPr>
        <p:txBody>
          <a:bodyPr/>
          <a:lstStyle/>
          <a:p>
            <a:r>
              <a:rPr lang="en-US" sz="2200" dirty="0" err="1" smtClean="0"/>
              <a:t>Pada</a:t>
            </a:r>
            <a:r>
              <a:rPr lang="en-US" sz="2200" dirty="0" smtClean="0"/>
              <a:t> </a:t>
            </a:r>
            <a:r>
              <a:rPr lang="en-US" sz="2200" dirty="0" err="1"/>
              <a:t>prinsipnya</a:t>
            </a:r>
            <a:r>
              <a:rPr lang="en-US" sz="2200" dirty="0"/>
              <a:t>, </a:t>
            </a:r>
            <a:r>
              <a:rPr lang="en-US" sz="2200" dirty="0" err="1"/>
              <a:t>perhitungan</a:t>
            </a:r>
            <a:r>
              <a:rPr lang="en-US" sz="2200" dirty="0"/>
              <a:t> IHK </a:t>
            </a:r>
            <a:r>
              <a:rPr lang="en-US" sz="2200" dirty="0" err="1"/>
              <a:t>sama</a:t>
            </a:r>
            <a:r>
              <a:rPr lang="en-US" sz="2200" dirty="0"/>
              <a:t> </a:t>
            </a:r>
            <a:r>
              <a:rPr lang="en-US" sz="2200" dirty="0" err="1"/>
              <a:t>dengan</a:t>
            </a:r>
            <a:r>
              <a:rPr lang="en-US" sz="2200" dirty="0"/>
              <a:t> </a:t>
            </a:r>
            <a:r>
              <a:rPr lang="en-US" sz="2200" dirty="0" err="1"/>
              <a:t>Angka</a:t>
            </a:r>
            <a:r>
              <a:rPr lang="en-US" sz="2200" dirty="0"/>
              <a:t> </a:t>
            </a:r>
            <a:r>
              <a:rPr lang="en-US" sz="2200" dirty="0" err="1"/>
              <a:t>Indeks</a:t>
            </a:r>
            <a:r>
              <a:rPr lang="en-US" sz="2200" dirty="0"/>
              <a:t> </a:t>
            </a:r>
            <a:r>
              <a:rPr lang="en-US" sz="2200" dirty="0" err="1"/>
              <a:t>dengan</a:t>
            </a:r>
            <a:r>
              <a:rPr lang="en-US" sz="2200" dirty="0"/>
              <a:t> </a:t>
            </a:r>
            <a:r>
              <a:rPr lang="en-US" sz="2200" dirty="0" err="1"/>
              <a:t>melibatkan</a:t>
            </a:r>
            <a:r>
              <a:rPr lang="en-US" sz="2200" dirty="0"/>
              <a:t> </a:t>
            </a:r>
            <a:r>
              <a:rPr lang="en-US" sz="2200" dirty="0" err="1"/>
              <a:t>berbagai</a:t>
            </a:r>
            <a:r>
              <a:rPr lang="en-US" sz="2200" dirty="0"/>
              <a:t> </a:t>
            </a:r>
            <a:r>
              <a:rPr lang="en-US" sz="2200" dirty="0" err="1"/>
              <a:t>bahan</a:t>
            </a:r>
            <a:r>
              <a:rPr lang="en-US" sz="2200" dirty="0"/>
              <a:t> </a:t>
            </a:r>
            <a:r>
              <a:rPr lang="en-US" sz="2200" dirty="0" err="1"/>
              <a:t>kebutuhan</a:t>
            </a:r>
            <a:r>
              <a:rPr lang="en-US" sz="2200" dirty="0"/>
              <a:t> yang </a:t>
            </a:r>
            <a:r>
              <a:rPr lang="en-US" sz="2200" dirty="0" err="1"/>
              <a:t>dikonsumsi</a:t>
            </a:r>
            <a:r>
              <a:rPr lang="en-US" sz="2200" dirty="0"/>
              <a:t> </a:t>
            </a:r>
            <a:r>
              <a:rPr lang="en-US" sz="2200" dirty="0" err="1"/>
              <a:t>oleh</a:t>
            </a:r>
            <a:r>
              <a:rPr lang="en-US" sz="2200" dirty="0"/>
              <a:t> </a:t>
            </a:r>
            <a:r>
              <a:rPr lang="en-US" sz="2200" dirty="0" err="1"/>
              <a:t>masyarakat</a:t>
            </a:r>
            <a:r>
              <a:rPr lang="en-US" sz="2200" dirty="0"/>
              <a:t>. </a:t>
            </a:r>
            <a:r>
              <a:rPr lang="id-ID" sz="2200" dirty="0" smtClean="0"/>
              <a:t> </a:t>
            </a:r>
            <a:r>
              <a:rPr lang="en-US" sz="2200" dirty="0" err="1" smtClean="0"/>
              <a:t>Perubahan</a:t>
            </a:r>
            <a:r>
              <a:rPr lang="en-US" sz="2200" dirty="0" smtClean="0"/>
              <a:t> </a:t>
            </a:r>
            <a:r>
              <a:rPr lang="en-US" sz="2200" dirty="0"/>
              <a:t>IHK </a:t>
            </a:r>
            <a:r>
              <a:rPr lang="en-US" sz="2200" dirty="0" err="1"/>
              <a:t>dari</a:t>
            </a:r>
            <a:r>
              <a:rPr lang="en-US" sz="2200" dirty="0"/>
              <a:t> </a:t>
            </a:r>
            <a:r>
              <a:rPr lang="en-US" sz="2200" dirty="0" err="1"/>
              <a:t>tahun</a:t>
            </a:r>
            <a:r>
              <a:rPr lang="en-US" sz="2200" dirty="0"/>
              <a:t> </a:t>
            </a:r>
            <a:r>
              <a:rPr lang="en-US" sz="2200" dirty="0" err="1"/>
              <a:t>ke</a:t>
            </a:r>
            <a:r>
              <a:rPr lang="en-US" sz="2200" dirty="0"/>
              <a:t> </a:t>
            </a:r>
            <a:r>
              <a:rPr lang="en-US" sz="2200" dirty="0" err="1"/>
              <a:t>tahun</a:t>
            </a:r>
            <a:r>
              <a:rPr lang="en-US" sz="2200" dirty="0"/>
              <a:t> </a:t>
            </a:r>
            <a:r>
              <a:rPr lang="en-US" sz="2200" dirty="0" err="1"/>
              <a:t>memperlihatkan</a:t>
            </a:r>
            <a:r>
              <a:rPr lang="en-US" sz="2200" dirty="0"/>
              <a:t> </a:t>
            </a:r>
            <a:r>
              <a:rPr lang="en-US" sz="2200" dirty="0" err="1"/>
              <a:t>daya</a:t>
            </a:r>
            <a:r>
              <a:rPr lang="en-US" sz="2200" dirty="0"/>
              <a:t> </a:t>
            </a:r>
            <a:r>
              <a:rPr lang="en-US" sz="2200" dirty="0" err="1"/>
              <a:t>beli</a:t>
            </a:r>
            <a:r>
              <a:rPr lang="en-US" sz="2200" dirty="0"/>
              <a:t> (purchasing power) </a:t>
            </a:r>
            <a:r>
              <a:rPr lang="en-US" sz="2200" dirty="0" err="1"/>
              <a:t>persatuan</a:t>
            </a:r>
            <a:r>
              <a:rPr lang="en-US" sz="2200" dirty="0"/>
              <a:t> unit </a:t>
            </a:r>
            <a:r>
              <a:rPr lang="en-US" sz="2200" dirty="0" err="1"/>
              <a:t>mata</a:t>
            </a:r>
            <a:r>
              <a:rPr lang="en-US" sz="2200" dirty="0"/>
              <a:t> </a:t>
            </a:r>
            <a:r>
              <a:rPr lang="en-US" sz="2200" dirty="0" err="1"/>
              <a:t>uang</a:t>
            </a:r>
            <a:r>
              <a:rPr lang="en-US" sz="2200" dirty="0"/>
              <a:t>. </a:t>
            </a:r>
            <a:r>
              <a:rPr lang="id-ID" sz="2200" dirty="0" smtClean="0"/>
              <a:t> </a:t>
            </a:r>
            <a:r>
              <a:rPr lang="en-US" sz="2200" dirty="0" err="1" smtClean="0"/>
              <a:t>Perubahan</a:t>
            </a:r>
            <a:r>
              <a:rPr lang="en-US" sz="2200" dirty="0" smtClean="0"/>
              <a:t> </a:t>
            </a:r>
            <a:r>
              <a:rPr lang="en-US" sz="2200" dirty="0"/>
              <a:t>IHK </a:t>
            </a:r>
            <a:r>
              <a:rPr lang="en-US" sz="2200" dirty="0" err="1"/>
              <a:t>berbanding</a:t>
            </a:r>
            <a:r>
              <a:rPr lang="en-US" sz="2200" dirty="0"/>
              <a:t> </a:t>
            </a:r>
            <a:r>
              <a:rPr lang="en-US" sz="2200" dirty="0" err="1"/>
              <a:t>terbalik</a:t>
            </a:r>
            <a:r>
              <a:rPr lang="en-US" sz="2200" dirty="0"/>
              <a:t> </a:t>
            </a:r>
            <a:r>
              <a:rPr lang="en-US" sz="2200" dirty="0" err="1"/>
              <a:t>dengan</a:t>
            </a:r>
            <a:r>
              <a:rPr lang="en-US" sz="2200" dirty="0"/>
              <a:t> </a:t>
            </a:r>
            <a:r>
              <a:rPr lang="en-US" sz="2200" dirty="0" err="1"/>
              <a:t>daya</a:t>
            </a:r>
            <a:r>
              <a:rPr lang="en-US" sz="2200" dirty="0"/>
              <a:t> </a:t>
            </a:r>
            <a:r>
              <a:rPr lang="en-US" sz="2200" dirty="0" err="1"/>
              <a:t>beli</a:t>
            </a:r>
            <a:r>
              <a:rPr lang="en-US" sz="2200" dirty="0"/>
              <a:t> per unit </a:t>
            </a:r>
            <a:r>
              <a:rPr lang="en-US" sz="2200" dirty="0" err="1"/>
              <a:t>mata</a:t>
            </a:r>
            <a:r>
              <a:rPr lang="en-US" sz="2200" dirty="0"/>
              <a:t> </a:t>
            </a:r>
            <a:r>
              <a:rPr lang="en-US" sz="2200" dirty="0" err="1"/>
              <a:t>uang</a:t>
            </a:r>
            <a:r>
              <a:rPr lang="en-US" sz="2200" dirty="0"/>
              <a:t>.</a:t>
            </a:r>
            <a:endParaRPr lang="id-ID" sz="2200" dirty="0"/>
          </a:p>
          <a:p>
            <a:r>
              <a:rPr lang="en-US" sz="2200" dirty="0" err="1" smtClean="0"/>
              <a:t>Jika</a:t>
            </a:r>
            <a:r>
              <a:rPr lang="en-US" sz="2200" dirty="0" smtClean="0"/>
              <a:t> </a:t>
            </a:r>
            <a:r>
              <a:rPr lang="en-US" sz="2200" dirty="0"/>
              <a:t>IHK </a:t>
            </a:r>
            <a:r>
              <a:rPr lang="en-US" sz="2200" dirty="0" err="1"/>
              <a:t>satu</a:t>
            </a:r>
            <a:r>
              <a:rPr lang="en-US" sz="2200" dirty="0"/>
              <a:t> </a:t>
            </a:r>
            <a:r>
              <a:rPr lang="en-US" sz="2200" dirty="0" err="1" smtClean="0"/>
              <a:t>tahun</a:t>
            </a:r>
            <a:r>
              <a:rPr lang="id-ID" sz="2200" dirty="0" smtClean="0"/>
              <a:t> ke-</a:t>
            </a:r>
            <a:r>
              <a:rPr lang="en-US" sz="2200" dirty="0" smtClean="0"/>
              <a:t>i </a:t>
            </a:r>
            <a:r>
              <a:rPr lang="en-US" sz="2200" dirty="0" err="1"/>
              <a:t>meningkat</a:t>
            </a:r>
            <a:r>
              <a:rPr lang="en-US" sz="2200" dirty="0"/>
              <a:t> </a:t>
            </a:r>
            <a:r>
              <a:rPr lang="en-US" sz="2200" dirty="0" err="1" smtClean="0"/>
              <a:t>dibanding</a:t>
            </a:r>
            <a:r>
              <a:rPr lang="en-US" sz="2200" dirty="0" smtClean="0"/>
              <a:t> </a:t>
            </a:r>
            <a:r>
              <a:rPr lang="en-US" sz="2200" dirty="0" err="1"/>
              <a:t>tahun</a:t>
            </a:r>
            <a:r>
              <a:rPr lang="en-US" sz="2200" dirty="0"/>
              <a:t> </a:t>
            </a:r>
            <a:r>
              <a:rPr lang="en-US" sz="2200" dirty="0" err="1"/>
              <a:t>dasarnya</a:t>
            </a:r>
            <a:r>
              <a:rPr lang="en-US" sz="2200" dirty="0"/>
              <a:t>, </a:t>
            </a:r>
            <a:r>
              <a:rPr lang="en-US" sz="2200" dirty="0" err="1"/>
              <a:t>maka</a:t>
            </a:r>
            <a:r>
              <a:rPr lang="en-US" sz="2200" dirty="0"/>
              <a:t> </a:t>
            </a:r>
            <a:r>
              <a:rPr lang="en-US" sz="2200" dirty="0" err="1"/>
              <a:t>daya</a:t>
            </a:r>
            <a:r>
              <a:rPr lang="en-US" sz="2200" dirty="0"/>
              <a:t> </a:t>
            </a:r>
            <a:r>
              <a:rPr lang="en-US" sz="2200" dirty="0" err="1"/>
              <a:t>beli</a:t>
            </a:r>
            <a:r>
              <a:rPr lang="en-US" sz="2200" dirty="0"/>
              <a:t> per unit </a:t>
            </a:r>
            <a:r>
              <a:rPr lang="en-US" sz="2200" dirty="0" err="1"/>
              <a:t>mata</a:t>
            </a:r>
            <a:r>
              <a:rPr lang="en-US" sz="2200" dirty="0"/>
              <a:t> </a:t>
            </a:r>
            <a:r>
              <a:rPr lang="en-US" sz="2200" dirty="0" err="1"/>
              <a:t>uang</a:t>
            </a:r>
            <a:r>
              <a:rPr lang="en-US" sz="2200" dirty="0"/>
              <a:t> </a:t>
            </a:r>
            <a:r>
              <a:rPr lang="en-US" sz="2200" dirty="0" err="1"/>
              <a:t>menurun</a:t>
            </a:r>
            <a:r>
              <a:rPr lang="en-US" sz="2200" dirty="0"/>
              <a:t>, </a:t>
            </a:r>
            <a:r>
              <a:rPr lang="en-US" sz="2200" dirty="0" err="1"/>
              <a:t>jika</a:t>
            </a:r>
            <a:r>
              <a:rPr lang="en-US" sz="2200" dirty="0"/>
              <a:t> IHK </a:t>
            </a:r>
            <a:r>
              <a:rPr lang="en-US" sz="2200" dirty="0" err="1"/>
              <a:t>suatu</a:t>
            </a:r>
            <a:r>
              <a:rPr lang="en-US" sz="2200" dirty="0"/>
              <a:t> </a:t>
            </a:r>
            <a:r>
              <a:rPr lang="en-US" sz="2200" dirty="0" err="1"/>
              <a:t>tahun</a:t>
            </a:r>
            <a:r>
              <a:rPr lang="en-US" sz="2200" dirty="0"/>
              <a:t> </a:t>
            </a:r>
            <a:r>
              <a:rPr lang="id-ID" sz="2200" dirty="0" smtClean="0"/>
              <a:t>ke-</a:t>
            </a:r>
            <a:r>
              <a:rPr lang="en-US" sz="2200" dirty="0" smtClean="0"/>
              <a:t>i </a:t>
            </a:r>
            <a:r>
              <a:rPr lang="en-US" sz="2200" dirty="0" err="1"/>
              <a:t>menurun</a:t>
            </a:r>
            <a:r>
              <a:rPr lang="en-US" sz="2200" dirty="0"/>
              <a:t> </a:t>
            </a:r>
            <a:r>
              <a:rPr lang="en-US" sz="2200" dirty="0" err="1"/>
              <a:t>dibanding</a:t>
            </a:r>
            <a:r>
              <a:rPr lang="en-US" sz="2200" dirty="0"/>
              <a:t> </a:t>
            </a:r>
            <a:r>
              <a:rPr lang="en-US" sz="2200" dirty="0" err="1"/>
              <a:t>tahun</a:t>
            </a:r>
            <a:r>
              <a:rPr lang="en-US" sz="2200" dirty="0"/>
              <a:t> </a:t>
            </a:r>
            <a:r>
              <a:rPr lang="en-US" sz="2200" dirty="0" err="1"/>
              <a:t>dasarnya</a:t>
            </a:r>
            <a:r>
              <a:rPr lang="en-US" sz="2200" dirty="0"/>
              <a:t>, </a:t>
            </a:r>
            <a:r>
              <a:rPr lang="en-US" sz="2200" dirty="0" err="1"/>
              <a:t>maka</a:t>
            </a:r>
            <a:r>
              <a:rPr lang="en-US" sz="2200" dirty="0"/>
              <a:t> </a:t>
            </a:r>
            <a:r>
              <a:rPr lang="en-US" sz="2200" dirty="0" err="1"/>
              <a:t>daya</a:t>
            </a:r>
            <a:r>
              <a:rPr lang="en-US" sz="2200" dirty="0"/>
              <a:t> </a:t>
            </a:r>
            <a:r>
              <a:rPr lang="en-US" sz="2200" dirty="0" err="1"/>
              <a:t>beli</a:t>
            </a:r>
            <a:r>
              <a:rPr lang="en-US" sz="2200" dirty="0"/>
              <a:t> </a:t>
            </a:r>
            <a:r>
              <a:rPr lang="en-US" sz="2200" dirty="0" err="1"/>
              <a:t>mata</a:t>
            </a:r>
            <a:r>
              <a:rPr lang="en-US" sz="2200" dirty="0"/>
              <a:t> </a:t>
            </a:r>
            <a:r>
              <a:rPr lang="en-US" sz="2200" dirty="0" err="1"/>
              <a:t>uang</a:t>
            </a:r>
            <a:r>
              <a:rPr lang="en-US" sz="2200" dirty="0"/>
              <a:t> </a:t>
            </a:r>
            <a:r>
              <a:rPr lang="en-US" sz="2200" dirty="0" err="1"/>
              <a:t>meningkat</a:t>
            </a:r>
            <a:r>
              <a:rPr lang="en-US" sz="2200" dirty="0"/>
              <a:t>.</a:t>
            </a:r>
            <a:endParaRPr lang="en-US" alt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61B686F0-8D2B-4A30-9A9A-5A998A1900C6}" type="slidenum">
              <a:rPr lang="en-US" altLang="en-US">
                <a:solidFill>
                  <a:srgbClr val="8DAECB"/>
                </a:solidFill>
                <a:latin typeface="Gill Sans MT" panose="020B0502020104020203" pitchFamily="34" charset="0"/>
              </a:rPr>
              <a:t>36</a:t>
            </a:fld>
            <a:endParaRPr lang="en-US" altLang="en-US">
              <a:solidFill>
                <a:srgbClr val="8DAECB"/>
              </a:solidFill>
              <a:latin typeface="Gill Sans MT" panose="020B0502020104020203" pitchFamily="34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385275" y="6474768"/>
            <a:ext cx="1710725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nn-NO" sz="900" dirty="0">
                <a:solidFill>
                  <a:prstClr val="black"/>
                </a:solidFill>
                <a:latin typeface="Arial Black" panose="020B0A04020102020204" pitchFamily="34" charset="0"/>
              </a:rPr>
              <a:t>By : BIDA SARI,  SP, MSi</a:t>
            </a:r>
            <a:endParaRPr lang="en-US" sz="900" dirty="0">
              <a:solidFill>
                <a:prstClr val="black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7450" y="274638"/>
            <a:ext cx="7727950" cy="715962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d-ID" sz="4000" dirty="0" smtClean="0">
                <a:solidFill>
                  <a:schemeClr val="tx2">
                    <a:satMod val="130000"/>
                  </a:schemeClr>
                </a:solidFill>
              </a:rPr>
              <a:t>Contoh 8  :</a:t>
            </a:r>
            <a:r>
              <a:rPr lang="en-US" sz="4000" dirty="0" smtClean="0">
                <a:solidFill>
                  <a:schemeClr val="tx2">
                    <a:satMod val="130000"/>
                  </a:schemeClr>
                </a:solidFill>
              </a:rPr>
              <a:t> P</a:t>
            </a:r>
            <a:r>
              <a:rPr lang="id-ID" sz="4000" dirty="0" smtClean="0">
                <a:solidFill>
                  <a:schemeClr val="tx2">
                    <a:satMod val="130000"/>
                  </a:schemeClr>
                </a:solidFill>
              </a:rPr>
              <a:t>erhitungan Inflasi</a:t>
            </a:r>
            <a:endParaRPr lang="en-US" sz="40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48131" name="Content Placeholder 2"/>
          <p:cNvSpPr>
            <a:spLocks noGrp="1"/>
          </p:cNvSpPr>
          <p:nvPr>
            <p:ph idx="1"/>
          </p:nvPr>
        </p:nvSpPr>
        <p:spPr>
          <a:xfrm>
            <a:off x="990600" y="1447800"/>
            <a:ext cx="7943850" cy="4800600"/>
          </a:xfrm>
        </p:spPr>
        <p:txBody>
          <a:bodyPr/>
          <a:lstStyle/>
          <a:p>
            <a:pPr marL="0" indent="0" algn="just" eaLnBrk="1" hangingPunct="1">
              <a:buFont typeface="Wingdings 2" panose="05020102010507070707" pitchFamily="18" charset="2"/>
              <a:buNone/>
            </a:pPr>
            <a:r>
              <a:rPr lang="id-ID" altLang="en-US" sz="2300" dirty="0" smtClean="0"/>
              <a:t>Hitung Inflasi berdasarkan in</a:t>
            </a:r>
            <a:r>
              <a:rPr lang="en-US" altLang="en-US" sz="2300" dirty="0" err="1" smtClean="0"/>
              <a:t>deks</a:t>
            </a:r>
            <a:r>
              <a:rPr lang="en-US" altLang="en-US" sz="2300" dirty="0" smtClean="0"/>
              <a:t> </a:t>
            </a:r>
            <a:r>
              <a:rPr lang="id-ID" altLang="en-US" sz="2300" dirty="0" smtClean="0"/>
              <a:t>harga konsumen (IHK) </a:t>
            </a:r>
            <a:r>
              <a:rPr lang="en-US" altLang="en-US" sz="2300" dirty="0" err="1" smtClean="0"/>
              <a:t>tahun</a:t>
            </a:r>
            <a:r>
              <a:rPr lang="en-US" altLang="en-US" sz="2300" dirty="0" smtClean="0"/>
              <a:t> </a:t>
            </a:r>
            <a:r>
              <a:rPr lang="id-ID" altLang="en-US" sz="2300" dirty="0" smtClean="0"/>
              <a:t>2003 dan 2004</a:t>
            </a:r>
            <a:r>
              <a:rPr lang="en-US" altLang="en-US" sz="2300" dirty="0" smtClean="0"/>
              <a:t> </a:t>
            </a:r>
            <a:r>
              <a:rPr lang="en-US" altLang="en-US" sz="2300" dirty="0" err="1" smtClean="0"/>
              <a:t>dari</a:t>
            </a:r>
            <a:r>
              <a:rPr lang="en-US" altLang="en-US" sz="2300" dirty="0" smtClean="0"/>
              <a:t> </a:t>
            </a:r>
            <a:r>
              <a:rPr lang="en-US" altLang="en-US" sz="2300" dirty="0"/>
              <a:t>data yang </a:t>
            </a:r>
            <a:r>
              <a:rPr lang="en-US" altLang="en-US" sz="2300" dirty="0" err="1"/>
              <a:t>disajikan</a:t>
            </a:r>
            <a:r>
              <a:rPr lang="en-US" altLang="en-US" sz="2300" dirty="0"/>
              <a:t> </a:t>
            </a:r>
            <a:r>
              <a:rPr lang="en-US" altLang="en-US" sz="2300" dirty="0" err="1"/>
              <a:t>dalam</a:t>
            </a:r>
            <a:r>
              <a:rPr lang="en-US" altLang="en-US" sz="2300" dirty="0"/>
              <a:t> </a:t>
            </a:r>
            <a:r>
              <a:rPr lang="en-US" altLang="en-US" sz="2300" dirty="0" err="1"/>
              <a:t>tabel</a:t>
            </a:r>
            <a:r>
              <a:rPr lang="en-US" altLang="en-US" sz="2300" dirty="0"/>
              <a:t> </a:t>
            </a:r>
            <a:r>
              <a:rPr lang="en-US" altLang="en-US" sz="2300" dirty="0" err="1" smtClean="0"/>
              <a:t>berikut</a:t>
            </a:r>
            <a:r>
              <a:rPr lang="id-ID" altLang="en-US" sz="2300" dirty="0"/>
              <a:t> </a:t>
            </a:r>
            <a:r>
              <a:rPr lang="id-ID" altLang="en-US" sz="2300" dirty="0" smtClean="0"/>
              <a:t>:</a:t>
            </a:r>
          </a:p>
          <a:p>
            <a:pPr marL="0" indent="0" algn="just" eaLnBrk="1" hangingPunct="1">
              <a:buFont typeface="Wingdings 2" panose="05020102010507070707" pitchFamily="18" charset="2"/>
              <a:buNone/>
            </a:pPr>
            <a:endParaRPr lang="id-ID" altLang="en-US" sz="2300" dirty="0" smtClean="0"/>
          </a:p>
          <a:p>
            <a:pPr marL="0" indent="0" algn="just" eaLnBrk="1" hangingPunct="1">
              <a:buFont typeface="Wingdings 2" panose="05020102010507070707" pitchFamily="18" charset="2"/>
              <a:buNone/>
            </a:pPr>
            <a:endParaRPr lang="id-ID" altLang="en-US" sz="2400" dirty="0"/>
          </a:p>
          <a:p>
            <a:pPr marL="0" indent="0" algn="just" eaLnBrk="1" hangingPunct="1">
              <a:buFont typeface="Wingdings 2" panose="05020102010507070707" pitchFamily="18" charset="2"/>
              <a:buNone/>
            </a:pPr>
            <a:endParaRPr lang="id-ID" altLang="en-US" sz="2400" dirty="0" smtClean="0"/>
          </a:p>
          <a:p>
            <a:pPr marL="0" indent="0" algn="just" eaLnBrk="1" hangingPunct="1">
              <a:buFont typeface="Wingdings 2" panose="05020102010507070707" pitchFamily="18" charset="2"/>
              <a:buNone/>
            </a:pPr>
            <a:endParaRPr lang="id-ID" altLang="en-US" sz="2400" dirty="0"/>
          </a:p>
          <a:p>
            <a:pPr marL="0" indent="0" algn="just" eaLnBrk="1" hangingPunct="1">
              <a:buFont typeface="Wingdings 2" panose="05020102010507070707" pitchFamily="18" charset="2"/>
              <a:buNone/>
            </a:pPr>
            <a:endParaRPr lang="id-ID" altLang="en-US" sz="2400" dirty="0" smtClean="0"/>
          </a:p>
          <a:p>
            <a:pPr marL="0" indent="0" algn="just" eaLnBrk="1" hangingPunct="1">
              <a:buFont typeface="Wingdings 2" panose="05020102010507070707" pitchFamily="18" charset="2"/>
              <a:buNone/>
            </a:pPr>
            <a:endParaRPr lang="en-US" alt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61B686F0-8D2B-4A30-9A9A-5A998A1900C6}" type="slidenum">
              <a:rPr lang="en-US" altLang="en-US">
                <a:solidFill>
                  <a:srgbClr val="8DAECB"/>
                </a:solidFill>
                <a:latin typeface="Gill Sans MT" panose="020B0502020104020203" pitchFamily="34" charset="0"/>
              </a:rPr>
              <a:t>37</a:t>
            </a:fld>
            <a:endParaRPr lang="en-US" altLang="en-US">
              <a:solidFill>
                <a:srgbClr val="8DAECB"/>
              </a:solidFill>
              <a:latin typeface="Gill Sans MT" panose="020B0502020104020203" pitchFamily="34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385275" y="6474768"/>
            <a:ext cx="1710725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nn-NO" sz="900" dirty="0">
                <a:solidFill>
                  <a:prstClr val="black"/>
                </a:solidFill>
                <a:latin typeface="Arial Black" panose="020B0A04020102020204" pitchFamily="34" charset="0"/>
              </a:rPr>
              <a:t>By : BIDA SARI,  SP, MSi</a:t>
            </a:r>
            <a:endParaRPr lang="en-US" sz="900" dirty="0">
              <a:solidFill>
                <a:prstClr val="black"/>
              </a:solidFill>
              <a:latin typeface="Arial Black" panose="020B0A04020102020204" pitchFamily="34" charset="0"/>
            </a:endParaRPr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438400"/>
            <a:ext cx="7543800" cy="2438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152400"/>
            <a:ext cx="7727950" cy="715962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d-ID" sz="2400" dirty="0" smtClean="0">
                <a:solidFill>
                  <a:schemeClr val="tx2">
                    <a:satMod val="130000"/>
                  </a:schemeClr>
                </a:solidFill>
              </a:rPr>
              <a:t>Lanjutan Contoh 8  :</a:t>
            </a:r>
            <a:r>
              <a:rPr lang="en-US" sz="2400" dirty="0" smtClean="0">
                <a:solidFill>
                  <a:schemeClr val="tx2">
                    <a:satMod val="130000"/>
                  </a:schemeClr>
                </a:solidFill>
              </a:rPr>
              <a:t> P</a:t>
            </a:r>
            <a:r>
              <a:rPr lang="id-ID" sz="2400" dirty="0" smtClean="0">
                <a:solidFill>
                  <a:schemeClr val="tx2">
                    <a:satMod val="130000"/>
                  </a:schemeClr>
                </a:solidFill>
              </a:rPr>
              <a:t>erhitungan Inflasi</a:t>
            </a:r>
            <a:endParaRPr lang="en-US" sz="24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48131" name="Content Placeholder 2"/>
          <p:cNvSpPr>
            <a:spLocks noGrp="1"/>
          </p:cNvSpPr>
          <p:nvPr>
            <p:ph idx="1"/>
          </p:nvPr>
        </p:nvSpPr>
        <p:spPr>
          <a:xfrm>
            <a:off x="990600" y="990600"/>
            <a:ext cx="7943850" cy="5257800"/>
          </a:xfrm>
        </p:spPr>
        <p:txBody>
          <a:bodyPr/>
          <a:lstStyle/>
          <a:p>
            <a:pPr marL="0" indent="0" algn="just" eaLnBrk="1" hangingPunct="1">
              <a:buFont typeface="Wingdings 2" panose="05020102010507070707" pitchFamily="18" charset="2"/>
              <a:buNone/>
            </a:pPr>
            <a:r>
              <a:rPr lang="id-ID" altLang="en-US" sz="2400" dirty="0" smtClean="0"/>
              <a:t>Penyelesaian : 	</a:t>
            </a:r>
          </a:p>
          <a:p>
            <a:pPr marL="0" indent="0" algn="just" eaLnBrk="1" hangingPunct="1">
              <a:buFont typeface="Wingdings 2" panose="05020102010507070707" pitchFamily="18" charset="2"/>
              <a:buNone/>
            </a:pPr>
            <a:endParaRPr lang="id-ID" altLang="en-US" sz="2400" dirty="0"/>
          </a:p>
          <a:p>
            <a:pPr marL="0" indent="0" algn="just" eaLnBrk="1" hangingPunct="1">
              <a:buFont typeface="Wingdings 2" panose="05020102010507070707" pitchFamily="18" charset="2"/>
              <a:buNone/>
            </a:pPr>
            <a:endParaRPr lang="id-ID" altLang="en-US" sz="2400" dirty="0" smtClean="0"/>
          </a:p>
          <a:p>
            <a:pPr marL="0" indent="0" algn="just" eaLnBrk="1" hangingPunct="1">
              <a:buFont typeface="Wingdings 2" panose="05020102010507070707" pitchFamily="18" charset="2"/>
              <a:buNone/>
            </a:pPr>
            <a:endParaRPr lang="en-US" alt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61B686F0-8D2B-4A30-9A9A-5A998A1900C6}" type="slidenum">
              <a:rPr lang="en-US" altLang="en-US">
                <a:solidFill>
                  <a:srgbClr val="8DAECB"/>
                </a:solidFill>
                <a:latin typeface="Gill Sans MT" panose="020B0502020104020203" pitchFamily="34" charset="0"/>
              </a:rPr>
              <a:t>38</a:t>
            </a:fld>
            <a:endParaRPr lang="en-US" altLang="en-US">
              <a:solidFill>
                <a:srgbClr val="8DAECB"/>
              </a:solidFill>
              <a:latin typeface="Gill Sans MT" panose="020B0502020104020203" pitchFamily="34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385275" y="6474768"/>
            <a:ext cx="1710725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nn-NO" sz="900" dirty="0">
                <a:solidFill>
                  <a:prstClr val="black"/>
                </a:solidFill>
                <a:latin typeface="Arial Black" panose="020B0A04020102020204" pitchFamily="34" charset="0"/>
              </a:rPr>
              <a:t>By : BIDA SARI,  SP, MSi</a:t>
            </a:r>
            <a:endParaRPr lang="en-US" sz="900" dirty="0">
              <a:solidFill>
                <a:prstClr val="black"/>
              </a:solidFill>
              <a:latin typeface="Arial Black" panose="020B0A04020102020204" pitchFamily="34" charset="0"/>
            </a:endParaRPr>
          </a:p>
        </p:txBody>
      </p:sp>
      <p:pic>
        <p:nvPicPr>
          <p:cNvPr id="16387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76"/>
          <a:stretch/>
        </p:blipFill>
        <p:spPr bwMode="auto">
          <a:xfrm>
            <a:off x="1981200" y="1524000"/>
            <a:ext cx="5989320" cy="7896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388" name="Picture 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990600" y="2438400"/>
            <a:ext cx="8153400" cy="4036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1747064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LATIHAN </a:t>
            </a:r>
            <a:r>
              <a:rPr lang="id-ID" sz="4400" dirty="0" smtClean="0">
                <a:latin typeface="Times New Roman" pitchFamily="18" charset="0"/>
                <a:cs typeface="Times New Roman" pitchFamily="18" charset="0"/>
              </a:rPr>
              <a:t>SOAL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447800"/>
            <a:ext cx="3505200" cy="4800600"/>
          </a:xfrm>
        </p:spPr>
        <p:txBody>
          <a:bodyPr/>
          <a:lstStyle/>
          <a:p>
            <a:pPr marL="82550" indent="0">
              <a:buNone/>
            </a:pPr>
            <a:r>
              <a:rPr lang="id-ID" sz="2000" dirty="0" smtClean="0"/>
              <a:t>1.  </a:t>
            </a:r>
            <a:r>
              <a:rPr lang="en-US" sz="2000" dirty="0" err="1" smtClean="0"/>
              <a:t>Tabel</a:t>
            </a:r>
            <a:r>
              <a:rPr lang="en-US" sz="2000" dirty="0" smtClean="0"/>
              <a:t> </a:t>
            </a:r>
            <a:r>
              <a:rPr lang="en-US" sz="2000" dirty="0" err="1"/>
              <a:t>dibawah</a:t>
            </a:r>
            <a:r>
              <a:rPr lang="en-US" sz="2000" dirty="0"/>
              <a:t>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menyajikan</a:t>
            </a:r>
            <a:r>
              <a:rPr lang="en-US" sz="2000" dirty="0"/>
              <a:t> data </a:t>
            </a:r>
            <a:r>
              <a:rPr lang="en-US" sz="2000" dirty="0" err="1"/>
              <a:t>produksi</a:t>
            </a:r>
            <a:r>
              <a:rPr lang="en-US" sz="2000" dirty="0"/>
              <a:t> </a:t>
            </a:r>
            <a:r>
              <a:rPr lang="en-US" sz="2000" dirty="0" err="1"/>
              <a:t>Tanaman</a:t>
            </a:r>
            <a:r>
              <a:rPr lang="en-US" sz="2000" dirty="0"/>
              <a:t> </a:t>
            </a:r>
            <a:r>
              <a:rPr lang="en-US" sz="2000" dirty="0" err="1"/>
              <a:t>Bahan</a:t>
            </a:r>
            <a:r>
              <a:rPr lang="en-US" sz="2000" dirty="0"/>
              <a:t> </a:t>
            </a:r>
            <a:r>
              <a:rPr lang="en-US" sz="2000" dirty="0" err="1"/>
              <a:t>Makanan</a:t>
            </a:r>
            <a:r>
              <a:rPr lang="en-US" sz="2000" dirty="0"/>
              <a:t> </a:t>
            </a:r>
            <a:r>
              <a:rPr lang="en-US" sz="2000" dirty="0" err="1"/>
              <a:t>menurut</a:t>
            </a:r>
            <a:r>
              <a:rPr lang="en-US" sz="2000" dirty="0"/>
              <a:t> </a:t>
            </a:r>
            <a:r>
              <a:rPr lang="en-US" sz="2000" dirty="0" err="1"/>
              <a:t>jenis</a:t>
            </a:r>
            <a:r>
              <a:rPr lang="en-US" sz="2000" dirty="0"/>
              <a:t>,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tahun</a:t>
            </a:r>
            <a:r>
              <a:rPr lang="en-US" sz="2000" dirty="0"/>
              <a:t> 2013-2018. </a:t>
            </a:r>
            <a:r>
              <a:rPr lang="en-US" sz="2000" dirty="0" err="1"/>
              <a:t>Hitunglah</a:t>
            </a:r>
            <a:r>
              <a:rPr lang="en-US" sz="2000" dirty="0"/>
              <a:t> </a:t>
            </a:r>
            <a:r>
              <a:rPr lang="en-US" sz="2000" dirty="0" err="1"/>
              <a:t>indeks</a:t>
            </a:r>
            <a:r>
              <a:rPr lang="en-US" sz="2000" dirty="0"/>
              <a:t> </a:t>
            </a:r>
            <a:r>
              <a:rPr lang="en-US" sz="2000" dirty="0" err="1"/>
              <a:t>produksi</a:t>
            </a:r>
            <a:r>
              <a:rPr lang="en-US" sz="2000" dirty="0"/>
              <a:t> </a:t>
            </a:r>
            <a:r>
              <a:rPr lang="en-US" sz="2000" dirty="0" err="1"/>
              <a:t>kacang</a:t>
            </a:r>
            <a:r>
              <a:rPr lang="en-US" sz="2000" dirty="0"/>
              <a:t> </a:t>
            </a:r>
            <a:r>
              <a:rPr lang="en-US" sz="2000" dirty="0" err="1"/>
              <a:t>tanah</a:t>
            </a:r>
            <a:r>
              <a:rPr lang="en-US" sz="2000" dirty="0"/>
              <a:t> </a:t>
            </a:r>
            <a:r>
              <a:rPr lang="en-US" sz="2000" dirty="0" err="1"/>
              <a:t>tahun</a:t>
            </a:r>
            <a:r>
              <a:rPr lang="en-US" sz="2000" dirty="0"/>
              <a:t> 2016, 2017, </a:t>
            </a:r>
            <a:r>
              <a:rPr lang="en-US" sz="2000" dirty="0" err="1"/>
              <a:t>dan</a:t>
            </a:r>
            <a:r>
              <a:rPr lang="en-US" sz="2000" dirty="0"/>
              <a:t> 2018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waktu</a:t>
            </a:r>
            <a:r>
              <a:rPr lang="en-US" sz="2000" dirty="0"/>
              <a:t> </a:t>
            </a:r>
            <a:r>
              <a:rPr lang="en-US" sz="2000" dirty="0" err="1"/>
              <a:t>dasar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tahun</a:t>
            </a:r>
            <a:r>
              <a:rPr lang="en-US" sz="2000" dirty="0"/>
              <a:t> 2013</a:t>
            </a:r>
            <a:r>
              <a:rPr lang="en-US" sz="2000" dirty="0" smtClean="0"/>
              <a:t>.</a:t>
            </a:r>
            <a:endParaRPr lang="id-ID" sz="2000" dirty="0" smtClean="0"/>
          </a:p>
          <a:p>
            <a:endParaRPr lang="id-ID" sz="2000" dirty="0" smtClean="0"/>
          </a:p>
          <a:p>
            <a:pPr marL="82550" indent="0">
              <a:buNone/>
            </a:pPr>
            <a:r>
              <a:rPr lang="id-ID" sz="2000" dirty="0" smtClean="0"/>
              <a:t>2.  </a:t>
            </a:r>
            <a:r>
              <a:rPr lang="en-US" sz="2000" dirty="0" err="1" smtClean="0"/>
              <a:t>Buatlah</a:t>
            </a:r>
            <a:r>
              <a:rPr lang="en-US" sz="2000" dirty="0" smtClean="0"/>
              <a:t> </a:t>
            </a:r>
            <a:r>
              <a:rPr lang="en-US" sz="2000" dirty="0" err="1"/>
              <a:t>indeks</a:t>
            </a:r>
            <a:r>
              <a:rPr lang="en-US" sz="2000" dirty="0"/>
              <a:t> </a:t>
            </a:r>
            <a:r>
              <a:rPr lang="en-US" sz="2000" dirty="0" err="1"/>
              <a:t>harga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produksi</a:t>
            </a:r>
            <a:r>
              <a:rPr lang="en-US" sz="2000" dirty="0"/>
              <a:t> </a:t>
            </a:r>
            <a:r>
              <a:rPr lang="en-US" sz="2000" dirty="0" err="1"/>
              <a:t>agregatif</a:t>
            </a:r>
            <a:r>
              <a:rPr lang="en-US" sz="2000" dirty="0"/>
              <a:t> </a:t>
            </a:r>
            <a:r>
              <a:rPr lang="en-US" sz="2000" dirty="0" err="1"/>
              <a:t>tertimbang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tahun</a:t>
            </a:r>
            <a:r>
              <a:rPr lang="en-US" sz="2000" dirty="0"/>
              <a:t> 2020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menggunakan</a:t>
            </a:r>
            <a:r>
              <a:rPr lang="en-US" sz="2000" dirty="0"/>
              <a:t> </a:t>
            </a:r>
            <a:r>
              <a:rPr lang="en-US" sz="2000" dirty="0" err="1"/>
              <a:t>metode</a:t>
            </a:r>
            <a:r>
              <a:rPr lang="en-US" sz="2000" dirty="0"/>
              <a:t> </a:t>
            </a:r>
            <a:r>
              <a:rPr lang="en-US" sz="2000" dirty="0" err="1"/>
              <a:t>Laspeyres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Paasche</a:t>
            </a:r>
            <a:r>
              <a:rPr lang="en-US" sz="2000" dirty="0"/>
              <a:t> </a:t>
            </a:r>
            <a:r>
              <a:rPr lang="en-US" sz="2000" dirty="0" err="1"/>
              <a:t>waktu</a:t>
            </a:r>
            <a:r>
              <a:rPr lang="en-US" sz="2000" dirty="0"/>
              <a:t> </a:t>
            </a:r>
            <a:r>
              <a:rPr lang="en-US" sz="2000" dirty="0" err="1"/>
              <a:t>dasar</a:t>
            </a:r>
            <a:r>
              <a:rPr lang="en-US" sz="2000" dirty="0"/>
              <a:t> 2019 </a:t>
            </a:r>
            <a:r>
              <a:rPr lang="en-US" sz="2000" dirty="0" err="1"/>
              <a:t>dari</a:t>
            </a:r>
            <a:r>
              <a:rPr lang="en-US" sz="2000" dirty="0"/>
              <a:t> data yang </a:t>
            </a:r>
            <a:r>
              <a:rPr lang="en-US" sz="2000" dirty="0" err="1"/>
              <a:t>disajikan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tabel</a:t>
            </a:r>
            <a:r>
              <a:rPr lang="en-US" sz="2000" dirty="0"/>
              <a:t> </a:t>
            </a:r>
            <a:r>
              <a:rPr lang="en-US" sz="2000" dirty="0" err="1"/>
              <a:t>berikut</a:t>
            </a:r>
            <a:r>
              <a:rPr lang="en-US" sz="2000" dirty="0"/>
              <a:t> :</a:t>
            </a:r>
            <a:endParaRPr lang="id-ID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17658-3713-45D0-A4F8-3ABA7FF493E2}" type="slidenum">
              <a:rPr lang="en-US" altLang="en-US" smtClean="0"/>
              <a:t>39</a:t>
            </a:fld>
            <a:endParaRPr lang="en-US" alt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4017369"/>
              </p:ext>
            </p:extLst>
          </p:nvPr>
        </p:nvGraphicFramePr>
        <p:xfrm>
          <a:off x="4284345" y="1944624"/>
          <a:ext cx="4783455" cy="186537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71575"/>
                <a:gridCol w="601980"/>
                <a:gridCol w="601980"/>
                <a:gridCol w="601980"/>
                <a:gridCol w="601980"/>
                <a:gridCol w="601980"/>
                <a:gridCol w="601980"/>
              </a:tblGrid>
              <a:tr h="0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200" dirty="0" err="1">
                          <a:effectLst/>
                        </a:rPr>
                        <a:t>Jenis</a:t>
                      </a:r>
                      <a:r>
                        <a:rPr lang="en-US" sz="1200" kern="1200" dirty="0">
                          <a:effectLst/>
                        </a:rPr>
                        <a:t> </a:t>
                      </a:r>
                      <a:r>
                        <a:rPr lang="en-US" sz="1200" kern="1200" dirty="0" err="1">
                          <a:effectLst/>
                        </a:rPr>
                        <a:t>Pertanian</a:t>
                      </a:r>
                      <a:endParaRPr lang="id-ID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200" kern="1200">
                          <a:effectLst/>
                        </a:rPr>
                        <a:t>20</a:t>
                      </a:r>
                      <a:r>
                        <a:rPr lang="en-US" sz="1200" kern="1200">
                          <a:effectLst/>
                        </a:rPr>
                        <a:t>1</a:t>
                      </a:r>
                      <a:r>
                        <a:rPr lang="id-ID" sz="1200" kern="1200">
                          <a:effectLst/>
                        </a:rPr>
                        <a:t>3</a:t>
                      </a:r>
                      <a:endParaRPr lang="id-ID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200" kern="1200">
                          <a:effectLst/>
                        </a:rPr>
                        <a:t>20</a:t>
                      </a:r>
                      <a:r>
                        <a:rPr lang="en-US" sz="1200" kern="1200">
                          <a:effectLst/>
                        </a:rPr>
                        <a:t>1</a:t>
                      </a:r>
                      <a:r>
                        <a:rPr lang="id-ID" sz="1200" kern="1200">
                          <a:effectLst/>
                        </a:rPr>
                        <a:t>4</a:t>
                      </a:r>
                      <a:endParaRPr lang="id-ID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200" kern="1200">
                          <a:effectLst/>
                        </a:rPr>
                        <a:t>20</a:t>
                      </a:r>
                      <a:r>
                        <a:rPr lang="en-US" sz="1200" kern="1200">
                          <a:effectLst/>
                        </a:rPr>
                        <a:t>1</a:t>
                      </a:r>
                      <a:r>
                        <a:rPr lang="id-ID" sz="1200" kern="1200">
                          <a:effectLst/>
                        </a:rPr>
                        <a:t>5</a:t>
                      </a:r>
                      <a:endParaRPr lang="id-ID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200" kern="1200">
                          <a:effectLst/>
                        </a:rPr>
                        <a:t>20</a:t>
                      </a:r>
                      <a:r>
                        <a:rPr lang="en-US" sz="1200" kern="1200">
                          <a:effectLst/>
                        </a:rPr>
                        <a:t>1</a:t>
                      </a:r>
                      <a:r>
                        <a:rPr lang="id-ID" sz="1200" kern="1200">
                          <a:effectLst/>
                        </a:rPr>
                        <a:t>6</a:t>
                      </a:r>
                      <a:endParaRPr lang="id-ID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200" kern="1200">
                          <a:effectLst/>
                        </a:rPr>
                        <a:t>20</a:t>
                      </a:r>
                      <a:r>
                        <a:rPr lang="en-US" sz="1200" kern="1200">
                          <a:effectLst/>
                        </a:rPr>
                        <a:t>1</a:t>
                      </a:r>
                      <a:r>
                        <a:rPr lang="id-ID" sz="1200" kern="1200">
                          <a:effectLst/>
                        </a:rPr>
                        <a:t>7</a:t>
                      </a:r>
                      <a:endParaRPr lang="id-ID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200" kern="1200">
                          <a:effectLst/>
                        </a:rPr>
                        <a:t>20</a:t>
                      </a:r>
                      <a:r>
                        <a:rPr lang="en-US" sz="1200" kern="1200">
                          <a:effectLst/>
                        </a:rPr>
                        <a:t>1</a:t>
                      </a:r>
                      <a:r>
                        <a:rPr lang="id-ID" sz="1200" kern="1200">
                          <a:effectLst/>
                        </a:rPr>
                        <a:t>8</a:t>
                      </a:r>
                      <a:endParaRPr lang="id-ID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200">
                          <a:effectLst/>
                        </a:rPr>
                        <a:t>Padi Sawah</a:t>
                      </a:r>
                      <a:endParaRPr lang="id-ID" sz="1100">
                        <a:effectLst/>
                      </a:endParaRPr>
                    </a:p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200">
                          <a:effectLst/>
                        </a:rPr>
                        <a:t>Padi Ladang</a:t>
                      </a:r>
                      <a:endParaRPr lang="id-ID" sz="1100">
                        <a:effectLst/>
                      </a:endParaRPr>
                    </a:p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200">
                          <a:effectLst/>
                        </a:rPr>
                        <a:t>Jagung</a:t>
                      </a:r>
                      <a:endParaRPr lang="id-ID" sz="1100">
                        <a:effectLst/>
                      </a:endParaRPr>
                    </a:p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200">
                          <a:effectLst/>
                        </a:rPr>
                        <a:t>Ubi Kayu</a:t>
                      </a:r>
                      <a:endParaRPr lang="id-ID" sz="1100">
                        <a:effectLst/>
                      </a:endParaRPr>
                    </a:p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200">
                          <a:effectLst/>
                        </a:rPr>
                        <a:t>Ubi Jalar</a:t>
                      </a:r>
                      <a:endParaRPr lang="id-ID" sz="1100">
                        <a:effectLst/>
                      </a:endParaRPr>
                    </a:p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200">
                          <a:effectLst/>
                        </a:rPr>
                        <a:t>Kacang Tanah</a:t>
                      </a:r>
                      <a:endParaRPr lang="id-ID" sz="1100">
                        <a:effectLst/>
                      </a:endParaRPr>
                    </a:p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200">
                          <a:effectLst/>
                        </a:rPr>
                        <a:t>Kedelai</a:t>
                      </a:r>
                      <a:endParaRPr lang="id-ID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200">
                          <a:effectLst/>
                        </a:rPr>
                        <a:t>45.559</a:t>
                      </a:r>
                      <a:endParaRPr lang="id-ID" sz="1100">
                        <a:effectLst/>
                      </a:endParaRPr>
                    </a:p>
                    <a:p>
                      <a:pPr algn="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200">
                          <a:effectLst/>
                        </a:rPr>
                        <a:t>2.622</a:t>
                      </a:r>
                      <a:endParaRPr lang="id-ID" sz="1100">
                        <a:effectLst/>
                      </a:endParaRPr>
                    </a:p>
                    <a:p>
                      <a:pPr algn="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200">
                          <a:effectLst/>
                        </a:rPr>
                        <a:t>6.460</a:t>
                      </a:r>
                      <a:endParaRPr lang="id-ID" sz="1100">
                        <a:effectLst/>
                      </a:endParaRPr>
                    </a:p>
                    <a:p>
                      <a:pPr algn="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200">
                          <a:effectLst/>
                        </a:rPr>
                        <a:t>17.285</a:t>
                      </a:r>
                      <a:endParaRPr lang="id-ID" sz="1100">
                        <a:effectLst/>
                      </a:endParaRPr>
                    </a:p>
                    <a:p>
                      <a:pPr algn="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200">
                          <a:effectLst/>
                        </a:rPr>
                        <a:t>2.088</a:t>
                      </a:r>
                      <a:endParaRPr lang="id-ID" sz="1100">
                        <a:effectLst/>
                      </a:endParaRPr>
                    </a:p>
                    <a:p>
                      <a:pPr algn="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200">
                          <a:effectLst/>
                        </a:rPr>
                        <a:t>639</a:t>
                      </a:r>
                      <a:endParaRPr lang="id-ID" sz="1100">
                        <a:effectLst/>
                      </a:endParaRPr>
                    </a:p>
                    <a:p>
                      <a:pPr algn="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200">
                          <a:effectLst/>
                        </a:rPr>
                        <a:t>1.709</a:t>
                      </a:r>
                      <a:endParaRPr lang="id-ID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effectLst/>
                        </a:rPr>
                        <a:t>43.959</a:t>
                      </a:r>
                      <a:endParaRPr lang="id-ID" sz="1100" dirty="0">
                        <a:effectLst/>
                      </a:endParaRPr>
                    </a:p>
                    <a:p>
                      <a:pPr algn="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effectLst/>
                        </a:rPr>
                        <a:t>2.682</a:t>
                      </a:r>
                      <a:endParaRPr lang="id-ID" sz="1100" dirty="0">
                        <a:effectLst/>
                      </a:endParaRPr>
                    </a:p>
                    <a:p>
                      <a:pPr algn="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effectLst/>
                        </a:rPr>
                        <a:t>6.869</a:t>
                      </a:r>
                      <a:endParaRPr lang="id-ID" sz="1100" dirty="0">
                        <a:effectLst/>
                      </a:endParaRPr>
                    </a:p>
                    <a:p>
                      <a:pPr algn="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effectLst/>
                        </a:rPr>
                        <a:t>15.729</a:t>
                      </a:r>
                      <a:endParaRPr lang="id-ID" sz="1100" dirty="0">
                        <a:effectLst/>
                      </a:endParaRPr>
                    </a:p>
                    <a:p>
                      <a:pPr algn="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effectLst/>
                        </a:rPr>
                        <a:t>1.845</a:t>
                      </a:r>
                      <a:endParaRPr lang="id-ID" sz="1100" dirty="0">
                        <a:effectLst/>
                      </a:endParaRPr>
                    </a:p>
                    <a:p>
                      <a:pPr algn="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effectLst/>
                        </a:rPr>
                        <a:t>632</a:t>
                      </a:r>
                      <a:endParaRPr lang="id-ID" sz="1100" dirty="0">
                        <a:effectLst/>
                      </a:endParaRPr>
                    </a:p>
                    <a:p>
                      <a:pPr algn="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effectLst/>
                        </a:rPr>
                        <a:t>1.565</a:t>
                      </a:r>
                      <a:endParaRPr lang="id-ID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effectLst/>
                        </a:rPr>
                        <a:t>46.806</a:t>
                      </a:r>
                      <a:endParaRPr lang="id-ID" sz="1100" dirty="0">
                        <a:effectLst/>
                      </a:endParaRPr>
                    </a:p>
                    <a:p>
                      <a:pPr algn="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effectLst/>
                        </a:rPr>
                        <a:t>2.938</a:t>
                      </a:r>
                      <a:endParaRPr lang="id-ID" sz="1100" dirty="0">
                        <a:effectLst/>
                      </a:endParaRPr>
                    </a:p>
                    <a:p>
                      <a:pPr algn="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effectLst/>
                        </a:rPr>
                        <a:t>8.246</a:t>
                      </a:r>
                      <a:endParaRPr lang="id-ID" sz="1100" dirty="0">
                        <a:effectLst/>
                      </a:endParaRPr>
                    </a:p>
                    <a:p>
                      <a:pPr algn="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effectLst/>
                        </a:rPr>
                        <a:t>15.441</a:t>
                      </a:r>
                      <a:endParaRPr lang="id-ID" sz="1100" dirty="0">
                        <a:effectLst/>
                      </a:endParaRPr>
                    </a:p>
                    <a:p>
                      <a:pPr algn="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effectLst/>
                        </a:rPr>
                        <a:t>2.171</a:t>
                      </a:r>
                      <a:endParaRPr lang="id-ID" sz="1100" dirty="0">
                        <a:effectLst/>
                      </a:endParaRPr>
                    </a:p>
                    <a:p>
                      <a:pPr algn="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effectLst/>
                        </a:rPr>
                        <a:t>760</a:t>
                      </a:r>
                      <a:endParaRPr lang="id-ID" sz="1100" dirty="0">
                        <a:effectLst/>
                      </a:endParaRPr>
                    </a:p>
                    <a:p>
                      <a:pPr algn="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effectLst/>
                        </a:rPr>
                        <a:t>1.680</a:t>
                      </a:r>
                      <a:endParaRPr lang="id-ID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200">
                          <a:effectLst/>
                        </a:rPr>
                        <a:t>48.188</a:t>
                      </a:r>
                      <a:endParaRPr lang="id-ID" sz="1100">
                        <a:effectLst/>
                      </a:endParaRPr>
                    </a:p>
                    <a:p>
                      <a:pPr algn="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200">
                          <a:effectLst/>
                        </a:rPr>
                        <a:t>2.913</a:t>
                      </a:r>
                      <a:endParaRPr lang="id-ID" sz="1100">
                        <a:effectLst/>
                      </a:endParaRPr>
                    </a:p>
                    <a:p>
                      <a:pPr algn="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200">
                          <a:effectLst/>
                        </a:rPr>
                        <a:t>9.307</a:t>
                      </a:r>
                      <a:endParaRPr lang="id-ID" sz="1100">
                        <a:effectLst/>
                      </a:endParaRPr>
                    </a:p>
                    <a:p>
                      <a:pPr algn="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200">
                          <a:effectLst/>
                        </a:rPr>
                        <a:t>17.002</a:t>
                      </a:r>
                      <a:endParaRPr lang="id-ID" sz="1100">
                        <a:effectLst/>
                      </a:endParaRPr>
                    </a:p>
                    <a:p>
                      <a:pPr algn="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200">
                          <a:effectLst/>
                        </a:rPr>
                        <a:t>2.017</a:t>
                      </a:r>
                      <a:endParaRPr lang="id-ID" sz="1100">
                        <a:effectLst/>
                      </a:endParaRPr>
                    </a:p>
                    <a:p>
                      <a:pPr algn="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200">
                          <a:effectLst/>
                        </a:rPr>
                        <a:t>738</a:t>
                      </a:r>
                      <a:endParaRPr lang="id-ID" sz="1100">
                        <a:effectLst/>
                      </a:endParaRPr>
                    </a:p>
                    <a:p>
                      <a:pPr algn="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200">
                          <a:effectLst/>
                        </a:rPr>
                        <a:t>1.517</a:t>
                      </a:r>
                      <a:endParaRPr lang="id-ID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effectLst/>
                        </a:rPr>
                        <a:t>46.592</a:t>
                      </a:r>
                      <a:endParaRPr lang="id-ID" sz="1100" dirty="0">
                        <a:effectLst/>
                      </a:endParaRPr>
                    </a:p>
                    <a:p>
                      <a:pPr algn="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effectLst/>
                        </a:rPr>
                        <a:t>2.785</a:t>
                      </a:r>
                      <a:endParaRPr lang="id-ID" sz="1100" dirty="0">
                        <a:effectLst/>
                      </a:endParaRPr>
                    </a:p>
                    <a:p>
                      <a:pPr algn="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effectLst/>
                        </a:rPr>
                        <a:t>8.711</a:t>
                      </a:r>
                      <a:endParaRPr lang="id-ID" sz="1100" dirty="0">
                        <a:effectLst/>
                      </a:endParaRPr>
                    </a:p>
                    <a:p>
                      <a:pPr algn="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effectLst/>
                        </a:rPr>
                        <a:t>15.134</a:t>
                      </a:r>
                      <a:endParaRPr lang="id-ID" sz="1100" dirty="0">
                        <a:effectLst/>
                      </a:endParaRPr>
                    </a:p>
                    <a:p>
                      <a:pPr algn="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effectLst/>
                        </a:rPr>
                        <a:t>1.847</a:t>
                      </a:r>
                      <a:endParaRPr lang="id-ID" sz="1100" dirty="0">
                        <a:effectLst/>
                      </a:endParaRPr>
                    </a:p>
                    <a:p>
                      <a:pPr algn="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effectLst/>
                        </a:rPr>
                        <a:t>688</a:t>
                      </a:r>
                      <a:endParaRPr lang="id-ID" sz="1100" dirty="0">
                        <a:effectLst/>
                      </a:endParaRPr>
                    </a:p>
                    <a:p>
                      <a:pPr algn="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effectLst/>
                        </a:rPr>
                        <a:t>1.357</a:t>
                      </a:r>
                      <a:endParaRPr lang="id-ID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effectLst/>
                        </a:rPr>
                        <a:t>45.711</a:t>
                      </a:r>
                      <a:endParaRPr lang="id-ID" sz="1100" dirty="0">
                        <a:effectLst/>
                      </a:endParaRPr>
                    </a:p>
                    <a:p>
                      <a:pPr algn="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effectLst/>
                        </a:rPr>
                        <a:t>2.761</a:t>
                      </a:r>
                      <a:endParaRPr lang="id-ID" sz="1100" dirty="0">
                        <a:effectLst/>
                      </a:endParaRPr>
                    </a:p>
                    <a:p>
                      <a:pPr algn="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effectLst/>
                        </a:rPr>
                        <a:t>10.059</a:t>
                      </a:r>
                      <a:endParaRPr lang="id-ID" sz="1100" dirty="0">
                        <a:effectLst/>
                      </a:endParaRPr>
                    </a:p>
                    <a:p>
                      <a:pPr algn="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effectLst/>
                        </a:rPr>
                        <a:t>14.728</a:t>
                      </a:r>
                      <a:endParaRPr lang="id-ID" sz="1100" dirty="0">
                        <a:effectLst/>
                      </a:endParaRPr>
                    </a:p>
                    <a:p>
                      <a:pPr algn="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effectLst/>
                        </a:rPr>
                        <a:t>1.928</a:t>
                      </a:r>
                      <a:endParaRPr lang="id-ID" sz="1100" dirty="0">
                        <a:effectLst/>
                      </a:endParaRPr>
                    </a:p>
                    <a:p>
                      <a:pPr algn="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effectLst/>
                        </a:rPr>
                        <a:t>691</a:t>
                      </a:r>
                      <a:endParaRPr lang="id-ID" sz="1100" dirty="0">
                        <a:effectLst/>
                      </a:endParaRPr>
                    </a:p>
                    <a:p>
                      <a:pPr algn="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effectLst/>
                        </a:rPr>
                        <a:t>1.306</a:t>
                      </a:r>
                      <a:endParaRPr lang="id-ID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6011625"/>
              </p:ext>
            </p:extLst>
          </p:nvPr>
        </p:nvGraphicFramePr>
        <p:xfrm>
          <a:off x="4724399" y="4800600"/>
          <a:ext cx="3810002" cy="13495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1114"/>
                <a:gridCol w="762222"/>
                <a:gridCol w="762222"/>
                <a:gridCol w="762222"/>
                <a:gridCol w="762222"/>
              </a:tblGrid>
              <a:tr h="36195"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Jenis Barang</a:t>
                      </a:r>
                      <a:endParaRPr lang="id-ID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Produksi (Satuan)</a:t>
                      </a:r>
                      <a:endParaRPr lang="id-ID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Harga (Satuan)</a:t>
                      </a:r>
                      <a:endParaRPr lang="id-ID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36195"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2019</a:t>
                      </a:r>
                      <a:endParaRPr lang="id-ID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2020</a:t>
                      </a:r>
                      <a:endParaRPr lang="id-ID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2019</a:t>
                      </a:r>
                      <a:endParaRPr lang="id-ID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2020</a:t>
                      </a:r>
                      <a:endParaRPr lang="id-ID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3619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A</a:t>
                      </a:r>
                      <a:endParaRPr lang="id-ID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35</a:t>
                      </a:r>
                      <a:endParaRPr lang="id-ID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20</a:t>
                      </a:r>
                      <a:endParaRPr lang="id-ID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20</a:t>
                      </a:r>
                      <a:endParaRPr lang="id-ID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15</a:t>
                      </a:r>
                      <a:endParaRPr lang="id-ID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3619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B</a:t>
                      </a:r>
                      <a:endParaRPr lang="id-ID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15</a:t>
                      </a:r>
                      <a:endParaRPr lang="id-ID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40</a:t>
                      </a:r>
                      <a:endParaRPr lang="id-ID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35</a:t>
                      </a:r>
                      <a:endParaRPr lang="id-ID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30</a:t>
                      </a:r>
                      <a:endParaRPr lang="id-ID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3619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C</a:t>
                      </a:r>
                      <a:endParaRPr lang="id-ID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60</a:t>
                      </a:r>
                      <a:endParaRPr lang="id-ID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50</a:t>
                      </a:r>
                      <a:endParaRPr lang="id-ID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40</a:t>
                      </a:r>
                      <a:endParaRPr lang="id-ID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40</a:t>
                      </a:r>
                      <a:endParaRPr lang="id-ID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3619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D</a:t>
                      </a:r>
                      <a:endParaRPr lang="id-ID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45</a:t>
                      </a:r>
                      <a:endParaRPr lang="id-ID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70</a:t>
                      </a:r>
                      <a:endParaRPr lang="id-ID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30</a:t>
                      </a:r>
                      <a:endParaRPr lang="id-ID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60</a:t>
                      </a:r>
                      <a:endParaRPr lang="id-ID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3619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E</a:t>
                      </a:r>
                      <a:endParaRPr lang="id-ID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30</a:t>
                      </a:r>
                      <a:endParaRPr lang="id-ID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90</a:t>
                      </a:r>
                      <a:endParaRPr lang="id-ID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15</a:t>
                      </a:r>
                      <a:endParaRPr lang="id-ID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80</a:t>
                      </a:r>
                      <a:endParaRPr lang="id-ID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01924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2">
                    <a:satMod val="130000"/>
                  </a:schemeClr>
                </a:solidFill>
              </a:rPr>
              <a:t>ANGKA INDEKS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109855" indent="-27305" algn="just" eaLnBrk="1" fontAlgn="auto" hangingPunct="1">
              <a:lnSpc>
                <a:spcPct val="90000"/>
              </a:lnSpc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angka</a:t>
            </a:r>
            <a:r>
              <a:rPr lang="en-US" dirty="0"/>
              <a:t> </a:t>
            </a:r>
            <a:r>
              <a:rPr lang="en-US" dirty="0" err="1"/>
              <a:t>indeks</a:t>
            </a:r>
            <a:r>
              <a:rPr lang="en-US" dirty="0"/>
              <a:t> </a:t>
            </a:r>
            <a:r>
              <a:rPr lang="en-US" dirty="0" err="1"/>
              <a:t>diperlukan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macam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</a:p>
          <a:p>
            <a:pPr marL="596900" indent="-514350" algn="just" eaLnBrk="1" fontAlgn="auto" hangingPunct="1">
              <a:lnSpc>
                <a:spcPct val="9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err="1">
                <a:solidFill>
                  <a:srgbClr val="FF0000"/>
                </a:solidFill>
              </a:rPr>
              <a:t>Waktu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dasar</a:t>
            </a:r>
            <a:r>
              <a:rPr lang="en-US" dirty="0">
                <a:solidFill>
                  <a:srgbClr val="FF0000"/>
                </a:solidFill>
              </a:rPr>
              <a:t> (</a:t>
            </a:r>
            <a:r>
              <a:rPr lang="en-US" i="1" dirty="0">
                <a:solidFill>
                  <a:srgbClr val="FF0000"/>
                </a:solidFill>
              </a:rPr>
              <a:t>base period</a:t>
            </a:r>
            <a:r>
              <a:rPr lang="en-US" dirty="0">
                <a:solidFill>
                  <a:srgbClr val="FF0000"/>
                </a:solidFill>
              </a:rPr>
              <a:t>)</a:t>
            </a:r>
          </a:p>
          <a:p>
            <a:pPr marL="596900" indent="-514350" algn="just" eaLnBrk="1" fontAlgn="auto" hangingPunct="1">
              <a:lnSpc>
                <a:spcPct val="90000"/>
              </a:lnSpc>
              <a:spcAft>
                <a:spcPts val="0"/>
              </a:spcAft>
              <a:buFont typeface="Wingdings 2" panose="05020102010507070707"/>
              <a:buNone/>
              <a:defRPr/>
            </a:pPr>
            <a:r>
              <a:rPr lang="en-US" dirty="0"/>
              <a:t>	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dimana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(</a:t>
            </a:r>
            <a:r>
              <a:rPr lang="en-US" dirty="0" err="1"/>
              <a:t>kejadian</a:t>
            </a:r>
            <a:r>
              <a:rPr lang="en-US" dirty="0"/>
              <a:t>) </a:t>
            </a:r>
            <a:r>
              <a:rPr lang="en-US" dirty="0" err="1"/>
              <a:t>dipergunakan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perbandingan</a:t>
            </a:r>
            <a:r>
              <a:rPr lang="id-ID" dirty="0"/>
              <a:t>.</a:t>
            </a:r>
            <a:endParaRPr lang="en-US" dirty="0"/>
          </a:p>
          <a:p>
            <a:pPr marL="596900" indent="-514350" algn="just" eaLnBrk="1" fontAlgn="auto" hangingPunct="1">
              <a:lnSpc>
                <a:spcPct val="90000"/>
              </a:lnSpc>
              <a:spcAft>
                <a:spcPts val="0"/>
              </a:spcAft>
              <a:buFont typeface="Wingdings 2" panose="05020102010507070707"/>
              <a:buNone/>
              <a:defRPr/>
            </a:pPr>
            <a:endParaRPr lang="en-US" dirty="0"/>
          </a:p>
          <a:p>
            <a:pPr marL="596900" indent="-514350" algn="just" eaLnBrk="1" fontAlgn="auto" hangingPunct="1">
              <a:lnSpc>
                <a:spcPct val="90000"/>
              </a:lnSpc>
              <a:spcAft>
                <a:spcPts val="0"/>
              </a:spcAft>
              <a:buFont typeface="+mj-lt"/>
              <a:buAutoNum type="arabicPeriod" startAt="2"/>
              <a:defRPr/>
            </a:pPr>
            <a:r>
              <a:rPr lang="en-US" dirty="0" err="1">
                <a:solidFill>
                  <a:srgbClr val="FF0000"/>
                </a:solidFill>
              </a:rPr>
              <a:t>Waktu</a:t>
            </a:r>
            <a:r>
              <a:rPr lang="en-US" dirty="0">
                <a:solidFill>
                  <a:srgbClr val="FF0000"/>
                </a:solidFill>
              </a:rPr>
              <a:t> yang </a:t>
            </a:r>
            <a:r>
              <a:rPr lang="en-US" dirty="0" err="1">
                <a:solidFill>
                  <a:srgbClr val="FF0000"/>
                </a:solidFill>
              </a:rPr>
              <a:t>bersangkutan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atau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sedang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berjalan</a:t>
            </a:r>
            <a:r>
              <a:rPr lang="en-US" dirty="0">
                <a:solidFill>
                  <a:srgbClr val="FF0000"/>
                </a:solidFill>
              </a:rPr>
              <a:t> (</a:t>
            </a:r>
            <a:r>
              <a:rPr lang="en-US" i="1" dirty="0">
                <a:solidFill>
                  <a:srgbClr val="FF0000"/>
                </a:solidFill>
              </a:rPr>
              <a:t>current period</a:t>
            </a:r>
            <a:r>
              <a:rPr lang="en-US" dirty="0">
                <a:solidFill>
                  <a:srgbClr val="FF0000"/>
                </a:solidFill>
              </a:rPr>
              <a:t>)</a:t>
            </a:r>
          </a:p>
          <a:p>
            <a:pPr marL="596900" indent="-514350" algn="just" eaLnBrk="1" fontAlgn="auto" hangingPunct="1">
              <a:lnSpc>
                <a:spcPct val="90000"/>
              </a:lnSpc>
              <a:spcAft>
                <a:spcPts val="0"/>
              </a:spcAft>
              <a:buFont typeface="Wingdings 2" panose="05020102010507070707"/>
              <a:buNone/>
              <a:defRPr/>
            </a:pPr>
            <a:r>
              <a:rPr lang="en-US" dirty="0"/>
              <a:t>	</a:t>
            </a:r>
            <a:r>
              <a:rPr lang="en-US" dirty="0" err="1"/>
              <a:t>Waktu</a:t>
            </a:r>
            <a:r>
              <a:rPr lang="en-US" dirty="0"/>
              <a:t> yang </a:t>
            </a:r>
            <a:r>
              <a:rPr lang="en-US" dirty="0" err="1"/>
              <a:t>sedang</a:t>
            </a:r>
            <a:r>
              <a:rPr lang="en-US" dirty="0"/>
              <a:t> </a:t>
            </a:r>
            <a:r>
              <a:rPr lang="en-US" dirty="0" err="1"/>
              <a:t>berjalan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dimana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(</a:t>
            </a:r>
            <a:r>
              <a:rPr lang="en-US" dirty="0" err="1"/>
              <a:t>kejadian</a:t>
            </a:r>
            <a:r>
              <a:rPr lang="en-US" dirty="0"/>
              <a:t>) </a:t>
            </a:r>
            <a:r>
              <a:rPr lang="en-US" dirty="0" err="1"/>
              <a:t>dipergunakan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perbandingan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(</a:t>
            </a:r>
            <a:r>
              <a:rPr lang="en-US" dirty="0" err="1"/>
              <a:t>kejadian</a:t>
            </a:r>
            <a:r>
              <a:rPr lang="en-US" dirty="0"/>
              <a:t>)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id-ID" dirty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4DD5A86-490C-4D94-8B6A-0919C26937F6}" type="slidenum">
              <a:rPr lang="en-US" altLang="en-US">
                <a:solidFill>
                  <a:srgbClr val="8DAECB"/>
                </a:solidFill>
                <a:latin typeface="Gill Sans MT" panose="020B0502020104020203" pitchFamily="34" charset="0"/>
              </a:rPr>
              <a:t>4</a:t>
            </a:fld>
            <a:endParaRPr lang="en-US" altLang="en-US">
              <a:solidFill>
                <a:srgbClr val="8DAECB"/>
              </a:solidFill>
              <a:latin typeface="Gill Sans MT" panose="020B0502020104020203" pitchFamily="34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385275" y="6474768"/>
            <a:ext cx="1710725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nn-NO" sz="900" dirty="0">
                <a:solidFill>
                  <a:prstClr val="black"/>
                </a:solidFill>
                <a:latin typeface="Arial Black" panose="020B0A04020102020204" pitchFamily="34" charset="0"/>
              </a:rPr>
              <a:t>By : BIDA SARI,  SP, MSi</a:t>
            </a:r>
            <a:endParaRPr lang="en-US" sz="900" dirty="0">
              <a:solidFill>
                <a:prstClr val="black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7162800" y="6474768"/>
            <a:ext cx="1710725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nn-NO" sz="900" dirty="0">
                <a:solidFill>
                  <a:prstClr val="black"/>
                </a:solidFill>
                <a:latin typeface="Arial Black" panose="020B0A04020102020204" pitchFamily="34" charset="0"/>
              </a:rPr>
              <a:t>By : BIDA SARI,  SP, MSi</a:t>
            </a:r>
            <a:endParaRPr lang="en-US" sz="900" dirty="0">
              <a:solidFill>
                <a:prstClr val="black"/>
              </a:solidFill>
              <a:latin typeface="Arial Black" panose="020B0A04020102020204" pitchFamily="34" charset="0"/>
            </a:endParaRPr>
          </a:p>
        </p:txBody>
      </p:sp>
      <p:sp>
        <p:nvSpPr>
          <p:cNvPr id="9" name="タイトル 12"/>
          <p:cNvSpPr>
            <a:spLocks noGrp="1"/>
          </p:cNvSpPr>
          <p:nvPr>
            <p:ph idx="1"/>
          </p:nvPr>
        </p:nvSpPr>
        <p:spPr>
          <a:xfrm>
            <a:off x="914400" y="764704"/>
            <a:ext cx="8122096" cy="5809134"/>
          </a:xfrm>
        </p:spPr>
        <p:txBody>
          <a:bodyPr/>
          <a:lstStyle/>
          <a:p>
            <a:r>
              <a:rPr lang="en-US" sz="8800" dirty="0" smtClean="0"/>
              <a:t>That’s all. </a:t>
            </a:r>
            <a:endParaRPr lang="id-ID" sz="8800" dirty="0" smtClean="0"/>
          </a:p>
          <a:p>
            <a:r>
              <a:rPr lang="en-US" sz="8800" dirty="0" smtClean="0"/>
              <a:t>Thank </a:t>
            </a:r>
            <a:r>
              <a:rPr lang="id-ID" sz="8800" dirty="0" smtClean="0"/>
              <a:t>  </a:t>
            </a:r>
            <a:r>
              <a:rPr lang="en-US" sz="8800" dirty="0" smtClean="0"/>
              <a:t>you! </a:t>
            </a:r>
            <a:r>
              <a:rPr lang="en-US" sz="8800" dirty="0" smtClean="0">
                <a:sym typeface="Wingdings" panose="05000000000000000000" pitchFamily="2" charset="2"/>
              </a:rPr>
              <a:t></a:t>
            </a:r>
            <a:endParaRPr lang="id-ID" sz="8800" dirty="0" smtClean="0">
              <a:sym typeface="Wingdings" panose="05000000000000000000" pitchFamily="2" charset="2"/>
            </a:endParaRPr>
          </a:p>
          <a:p>
            <a:pPr marL="109855" indent="0">
              <a:buNone/>
            </a:pPr>
            <a:endParaRPr lang="id-ID" sz="5400" dirty="0" smtClean="0">
              <a:sym typeface="Wingdings" panose="05000000000000000000" pitchFamily="2" charset="2"/>
            </a:endParaRPr>
          </a:p>
          <a:p>
            <a:pPr marL="109855" indent="0">
              <a:buNone/>
            </a:pPr>
            <a:r>
              <a:rPr lang="id-ID" sz="5400" dirty="0">
                <a:sym typeface="Wingdings" panose="05000000000000000000" pitchFamily="2" charset="2"/>
              </a:rPr>
              <a:t> </a:t>
            </a:r>
            <a:r>
              <a:rPr lang="id-ID" sz="5400" dirty="0" smtClean="0">
                <a:sym typeface="Wingdings" panose="05000000000000000000" pitchFamily="2" charset="2"/>
              </a:rPr>
              <a:t>  Selamat belajar !</a:t>
            </a:r>
            <a:endParaRPr lang="en-US" sz="5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1F2F2"/>
              </a:clrFrom>
              <a:clrTo>
                <a:srgbClr val="F1F2F2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484"/>
          <a:stretch>
            <a:fillRect/>
          </a:stretch>
        </p:blipFill>
        <p:spPr bwMode="auto">
          <a:xfrm>
            <a:off x="6660232" y="4221088"/>
            <a:ext cx="1759868" cy="1602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4111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>
                <a:solidFill>
                  <a:schemeClr val="tx2">
                    <a:satMod val="130000"/>
                  </a:schemeClr>
                </a:solidFill>
              </a:rPr>
              <a:t>Tahun</a:t>
            </a:r>
            <a:r>
              <a:rPr lang="en-US" dirty="0">
                <a:solidFill>
                  <a:schemeClr val="tx2">
                    <a:satMod val="13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satMod val="130000"/>
                  </a:schemeClr>
                </a:solidFill>
              </a:rPr>
              <a:t>dasar</a:t>
            </a:r>
            <a:r>
              <a:rPr lang="en-US" dirty="0">
                <a:solidFill>
                  <a:schemeClr val="tx2">
                    <a:satMod val="130000"/>
                  </a:schemeClr>
                </a:solidFill>
              </a:rPr>
              <a:t> </a:t>
            </a:r>
            <a:r>
              <a:rPr lang="id-ID" dirty="0" smtClean="0">
                <a:solidFill>
                  <a:schemeClr val="tx2">
                    <a:satMod val="130000"/>
                  </a:schemeClr>
                </a:solidFill>
              </a:rPr>
              <a:t>dan Tahun Tertentu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1339850" y="1143000"/>
            <a:ext cx="7651750" cy="4800600"/>
          </a:xfrm>
        </p:spPr>
        <p:txBody>
          <a:bodyPr/>
          <a:lstStyle/>
          <a:p>
            <a:pPr eaLnBrk="1" hangingPunct="1">
              <a:spcBef>
                <a:spcPts val="300"/>
              </a:spcBef>
            </a:pPr>
            <a:r>
              <a:rPr lang="en-US" altLang="en-US" sz="2400" b="1" dirty="0" err="1">
                <a:solidFill>
                  <a:srgbClr val="FF0000"/>
                </a:solidFill>
              </a:rPr>
              <a:t>Tahun</a:t>
            </a:r>
            <a:r>
              <a:rPr lang="en-US" altLang="en-US" sz="2400" b="1" dirty="0">
                <a:solidFill>
                  <a:srgbClr val="FF0000"/>
                </a:solidFill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</a:rPr>
              <a:t>dasar</a:t>
            </a:r>
            <a:r>
              <a:rPr lang="en-US" altLang="en-US" sz="2400" b="1" dirty="0">
                <a:solidFill>
                  <a:srgbClr val="FF0000"/>
                </a:solidFill>
              </a:rPr>
              <a:t> – Base year</a:t>
            </a:r>
          </a:p>
          <a:p>
            <a:pPr lvl="1" eaLnBrk="1" hangingPunct="1">
              <a:spcBef>
                <a:spcPts val="300"/>
              </a:spcBef>
            </a:pPr>
            <a:r>
              <a:rPr lang="en-US" altLang="en-US" sz="2400" dirty="0" err="1"/>
              <a:t>Tahun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menjadi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dasar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perbandingan</a:t>
            </a:r>
            <a:endParaRPr lang="en-US" altLang="en-US" sz="2400" dirty="0"/>
          </a:p>
          <a:p>
            <a:pPr lvl="1" eaLnBrk="1" hangingPunct="1">
              <a:spcBef>
                <a:spcPts val="300"/>
              </a:spcBef>
            </a:pPr>
            <a:r>
              <a:rPr lang="en-US" altLang="en-US" sz="2400" dirty="0" err="1"/>
              <a:t>Berfungsi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sebagai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penyebut</a:t>
            </a:r>
            <a:endParaRPr lang="en-US" altLang="en-US" sz="2400" dirty="0"/>
          </a:p>
          <a:p>
            <a:pPr lvl="1" eaLnBrk="1" hangingPunct="1">
              <a:spcBef>
                <a:spcPts val="300"/>
              </a:spcBef>
            </a:pPr>
            <a:r>
              <a:rPr lang="en-US" altLang="en-US" sz="2400" dirty="0" err="1"/>
              <a:t>Angka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indek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pada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tahun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ini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adalah</a:t>
            </a:r>
            <a:r>
              <a:rPr lang="en-US" altLang="en-US" sz="2400" dirty="0"/>
              <a:t> 100 %</a:t>
            </a:r>
          </a:p>
          <a:p>
            <a:pPr algn="just" eaLnBrk="1" hangingPunct="1">
              <a:spcBef>
                <a:spcPts val="300"/>
              </a:spcBef>
            </a:pPr>
            <a:r>
              <a:rPr lang="en-US" altLang="en-US" sz="2400" dirty="0" err="1"/>
              <a:t>Pemilihan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tahun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dasar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dapat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berdasarkan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pada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hal-hal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berikut</a:t>
            </a:r>
            <a:r>
              <a:rPr lang="en-US" altLang="en-US" sz="2400" dirty="0"/>
              <a:t> :</a:t>
            </a:r>
          </a:p>
          <a:p>
            <a:pPr lvl="1" algn="just" eaLnBrk="1" hangingPunct="1">
              <a:spcBef>
                <a:spcPts val="300"/>
              </a:spcBef>
            </a:pPr>
            <a:r>
              <a:rPr lang="en-US" altLang="en-US" sz="2400" dirty="0" err="1"/>
              <a:t>Tahun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kondisi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perekonomian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relatif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stabil</a:t>
            </a:r>
            <a:endParaRPr lang="en-US" altLang="en-US" sz="2400" dirty="0"/>
          </a:p>
          <a:p>
            <a:pPr lvl="1" eaLnBrk="1" hangingPunct="1">
              <a:spcBef>
                <a:spcPts val="300"/>
              </a:spcBef>
            </a:pPr>
            <a:r>
              <a:rPr lang="en-US" altLang="en-US" sz="2400" dirty="0" err="1"/>
              <a:t>Tidak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terlalu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jauh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tahun-tahun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tertentu</a:t>
            </a:r>
            <a:endParaRPr lang="en-US" altLang="en-US" sz="2400" dirty="0"/>
          </a:p>
          <a:p>
            <a:pPr lvl="1" eaLnBrk="1" hangingPunct="1">
              <a:spcBef>
                <a:spcPts val="300"/>
              </a:spcBef>
              <a:spcAft>
                <a:spcPts val="600"/>
              </a:spcAft>
            </a:pPr>
            <a:r>
              <a:rPr lang="en-US" altLang="en-US" sz="2400" dirty="0" err="1"/>
              <a:t>Tahun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dimana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terjadi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perubahan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penting</a:t>
            </a:r>
            <a:endParaRPr lang="en-US" altLang="en-US" sz="2400" dirty="0"/>
          </a:p>
          <a:p>
            <a:pPr eaLnBrk="1" hangingPunct="1">
              <a:spcBef>
                <a:spcPts val="300"/>
              </a:spcBef>
            </a:pPr>
            <a:r>
              <a:rPr lang="en-US" altLang="en-US" sz="2400" b="1" dirty="0" err="1">
                <a:solidFill>
                  <a:srgbClr val="FF0000"/>
                </a:solidFill>
              </a:rPr>
              <a:t>Tahun</a:t>
            </a:r>
            <a:r>
              <a:rPr lang="en-US" altLang="en-US" sz="2400" b="1" dirty="0">
                <a:solidFill>
                  <a:srgbClr val="FF0000"/>
                </a:solidFill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</a:rPr>
              <a:t>tertentu</a:t>
            </a:r>
            <a:r>
              <a:rPr lang="en-US" altLang="en-US" sz="2400" b="1" dirty="0">
                <a:solidFill>
                  <a:srgbClr val="FF0000"/>
                </a:solidFill>
              </a:rPr>
              <a:t> – Given year</a:t>
            </a:r>
          </a:p>
          <a:p>
            <a:pPr lvl="1" eaLnBrk="1" hangingPunct="1">
              <a:spcBef>
                <a:spcPts val="300"/>
              </a:spcBef>
            </a:pPr>
            <a:r>
              <a:rPr lang="en-US" altLang="en-US" sz="2400" dirty="0" err="1"/>
              <a:t>Tahun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variabelnya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ingin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dibandingkan</a:t>
            </a:r>
            <a:endParaRPr lang="en-US" altLang="en-US" sz="2400" dirty="0"/>
          </a:p>
          <a:p>
            <a:pPr lvl="1" eaLnBrk="1" hangingPunct="1">
              <a:spcBef>
                <a:spcPts val="300"/>
              </a:spcBef>
            </a:pPr>
            <a:r>
              <a:rPr lang="en-US" altLang="en-US" sz="2400" dirty="0" err="1"/>
              <a:t>Variabel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tahun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tertentu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menjadi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pembilang</a:t>
            </a:r>
            <a:endParaRPr lang="en-US" altLang="en-US" sz="2400" dirty="0"/>
          </a:p>
          <a:p>
            <a:pPr eaLnBrk="1" hangingPunct="1"/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7FBF3152-8356-400E-A982-3F54D546315A}" type="slidenum">
              <a:rPr lang="en-US" altLang="en-US">
                <a:solidFill>
                  <a:srgbClr val="8DAECB"/>
                </a:solidFill>
                <a:latin typeface="Gill Sans MT" panose="020B0502020104020203" pitchFamily="34" charset="0"/>
              </a:rPr>
              <a:t>5</a:t>
            </a:fld>
            <a:endParaRPr lang="en-US" altLang="en-US">
              <a:solidFill>
                <a:srgbClr val="8DAECB"/>
              </a:solidFill>
              <a:latin typeface="Gill Sans MT" panose="020B0502020104020203" pitchFamily="34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385275" y="6474768"/>
            <a:ext cx="1710725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nn-NO" sz="900" dirty="0">
                <a:solidFill>
                  <a:prstClr val="black"/>
                </a:solidFill>
                <a:latin typeface="Arial Black" panose="020B0A04020102020204" pitchFamily="34" charset="0"/>
              </a:rPr>
              <a:t>By : BIDA SARI,  SP, MSi</a:t>
            </a:r>
            <a:endParaRPr lang="en-US" sz="900" dirty="0">
              <a:solidFill>
                <a:prstClr val="black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274638"/>
            <a:ext cx="7791450" cy="11430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b="1" dirty="0" err="1" smtClean="0">
                <a:solidFill>
                  <a:srgbClr val="FF0000"/>
                </a:solidFill>
              </a:rPr>
              <a:t>Contoh</a:t>
            </a:r>
            <a:r>
              <a:rPr lang="id-ID" altLang="en-US" b="1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>ANGKA </a:t>
            </a:r>
            <a:r>
              <a:rPr lang="en-US" dirty="0">
                <a:solidFill>
                  <a:schemeClr val="tx2">
                    <a:satMod val="130000"/>
                  </a:schemeClr>
                </a:solidFill>
              </a:rPr>
              <a:t>INDEKS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buFont typeface="Wingdings 2" panose="05020102010507070707" pitchFamily="18" charset="2"/>
              <a:buNone/>
            </a:pPr>
            <a:r>
              <a:rPr lang="en-US" altLang="en-US" dirty="0" smtClean="0"/>
              <a:t>	</a:t>
            </a:r>
            <a:r>
              <a:rPr lang="en-US" altLang="en-US" dirty="0" err="1" smtClean="0"/>
              <a:t>Jumlah</a:t>
            </a:r>
            <a:r>
              <a:rPr lang="en-US" altLang="en-US" dirty="0" smtClean="0"/>
              <a:t> </a:t>
            </a:r>
            <a:r>
              <a:rPr lang="en-US" altLang="en-US" dirty="0" err="1"/>
              <a:t>produksi</a:t>
            </a:r>
            <a:r>
              <a:rPr lang="en-US" altLang="en-US" dirty="0"/>
              <a:t> </a:t>
            </a:r>
            <a:r>
              <a:rPr lang="en-US" altLang="en-US" dirty="0" err="1"/>
              <a:t>barang</a:t>
            </a:r>
            <a:r>
              <a:rPr lang="en-US" altLang="en-US" dirty="0"/>
              <a:t> A yang </a:t>
            </a:r>
            <a:r>
              <a:rPr lang="en-US" altLang="en-US" dirty="0" err="1"/>
              <a:t>dihasilkan</a:t>
            </a:r>
            <a:r>
              <a:rPr lang="en-US" altLang="en-US" dirty="0"/>
              <a:t> </a:t>
            </a:r>
            <a:r>
              <a:rPr lang="en-US" altLang="en-US" dirty="0" err="1"/>
              <a:t>oleh</a:t>
            </a:r>
            <a:r>
              <a:rPr lang="en-US" altLang="en-US" dirty="0"/>
              <a:t> PT. </a:t>
            </a:r>
            <a:r>
              <a:rPr lang="en-US" altLang="en-US" dirty="0" err="1"/>
              <a:t>BonBon</a:t>
            </a:r>
            <a:r>
              <a:rPr lang="en-US" altLang="en-US" dirty="0"/>
              <a:t> </a:t>
            </a:r>
            <a:r>
              <a:rPr lang="en-US" altLang="en-US" dirty="0" err="1"/>
              <a:t>selama</a:t>
            </a:r>
            <a:r>
              <a:rPr lang="en-US" altLang="en-US" dirty="0"/>
              <a:t> </a:t>
            </a:r>
            <a:r>
              <a:rPr lang="en-US" altLang="en-US" dirty="0" err="1"/>
              <a:t>tahun</a:t>
            </a:r>
            <a:r>
              <a:rPr lang="en-US" altLang="en-US" dirty="0"/>
              <a:t> 2005 </a:t>
            </a:r>
            <a:r>
              <a:rPr lang="en-US" altLang="en-US" dirty="0" err="1"/>
              <a:t>dan</a:t>
            </a:r>
            <a:r>
              <a:rPr lang="en-US" altLang="en-US" dirty="0"/>
              <a:t> 2006 </a:t>
            </a:r>
            <a:r>
              <a:rPr lang="en-US" altLang="en-US" dirty="0" err="1"/>
              <a:t>masing-masing</a:t>
            </a:r>
            <a:r>
              <a:rPr lang="en-US" altLang="en-US" dirty="0"/>
              <a:t> </a:t>
            </a:r>
            <a:r>
              <a:rPr lang="en-US" altLang="en-US" dirty="0" err="1"/>
              <a:t>adalah</a:t>
            </a:r>
            <a:r>
              <a:rPr lang="en-US" altLang="en-US" dirty="0"/>
              <a:t> 150 ton </a:t>
            </a:r>
            <a:r>
              <a:rPr lang="en-US" altLang="en-US" dirty="0" err="1"/>
              <a:t>dan</a:t>
            </a:r>
            <a:r>
              <a:rPr lang="en-US" altLang="en-US" dirty="0"/>
              <a:t> 225 ton. </a:t>
            </a:r>
            <a:r>
              <a:rPr lang="en-US" altLang="en-US" dirty="0" err="1"/>
              <a:t>Hitunglah</a:t>
            </a:r>
            <a:r>
              <a:rPr lang="en-US" altLang="en-US" dirty="0"/>
              <a:t> </a:t>
            </a:r>
            <a:r>
              <a:rPr lang="en-US" altLang="en-US" dirty="0" err="1"/>
              <a:t>indeks</a:t>
            </a:r>
            <a:r>
              <a:rPr lang="en-US" altLang="en-US" dirty="0"/>
              <a:t> </a:t>
            </a:r>
            <a:r>
              <a:rPr lang="en-US" altLang="en-US" dirty="0" err="1"/>
              <a:t>produksi</a:t>
            </a:r>
            <a:r>
              <a:rPr lang="en-US" altLang="en-US" dirty="0"/>
              <a:t> </a:t>
            </a:r>
            <a:r>
              <a:rPr lang="en-US" altLang="en-US" dirty="0" err="1"/>
              <a:t>tahun</a:t>
            </a:r>
            <a:r>
              <a:rPr lang="en-US" altLang="en-US" dirty="0"/>
              <a:t> 2005 </a:t>
            </a:r>
            <a:r>
              <a:rPr lang="en-US" altLang="en-US" dirty="0" err="1"/>
              <a:t>dan</a:t>
            </a:r>
            <a:r>
              <a:rPr lang="en-US" altLang="en-US" dirty="0"/>
              <a:t> 2006.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EC71245F-FD70-40F5-B891-49984A09BD49}" type="slidenum">
              <a:rPr lang="en-US" altLang="en-US">
                <a:solidFill>
                  <a:srgbClr val="8DAECB"/>
                </a:solidFill>
                <a:latin typeface="Gill Sans MT" panose="020B0502020104020203" pitchFamily="34" charset="0"/>
              </a:rPr>
              <a:t>6</a:t>
            </a:fld>
            <a:endParaRPr lang="en-US" altLang="en-US">
              <a:solidFill>
                <a:srgbClr val="8DAECB"/>
              </a:solidFill>
              <a:latin typeface="Gill Sans MT" panose="020B0502020104020203" pitchFamily="34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385275" y="6474768"/>
            <a:ext cx="1710725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nn-NO" sz="900" dirty="0">
                <a:solidFill>
                  <a:prstClr val="black"/>
                </a:solidFill>
                <a:latin typeface="Arial Black" panose="020B0A04020102020204" pitchFamily="34" charset="0"/>
              </a:rPr>
              <a:t>By : BIDA SARI,  SP, MSi</a:t>
            </a:r>
            <a:endParaRPr lang="en-US" sz="900" dirty="0">
              <a:solidFill>
                <a:prstClr val="black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100" dirty="0">
                <a:solidFill>
                  <a:schemeClr val="tx2">
                    <a:satMod val="130000"/>
                  </a:schemeClr>
                </a:solidFill>
              </a:rPr>
              <a:t>ANGKA </a:t>
            </a:r>
            <a:r>
              <a:rPr lang="en-US" sz="3100" dirty="0" smtClean="0">
                <a:solidFill>
                  <a:schemeClr val="tx2">
                    <a:satMod val="130000"/>
                  </a:schemeClr>
                </a:solidFill>
              </a:rPr>
              <a:t>INDEKS</a:t>
            </a:r>
            <a:r>
              <a:rPr lang="id-ID" sz="3100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id-ID" sz="3100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en-US" sz="3100" b="1" dirty="0" err="1" smtClean="0">
                <a:solidFill>
                  <a:srgbClr val="FF0000"/>
                </a:solidFill>
              </a:rPr>
              <a:t>Jawaban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524000"/>
            <a:ext cx="3962400" cy="4663440"/>
          </a:xfrm>
          <a:solidFill>
            <a:schemeClr val="accent3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/>
          <a:lstStyle/>
          <a:p>
            <a:pPr marL="36195" indent="0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en-US" sz="1800" dirty="0" err="1" smtClean="0"/>
              <a:t>Produksi</a:t>
            </a:r>
            <a:r>
              <a:rPr lang="en-US" sz="1800" dirty="0" smtClean="0"/>
              <a:t> </a:t>
            </a:r>
            <a:r>
              <a:rPr lang="en-US" sz="1800" dirty="0" err="1"/>
              <a:t>tahun</a:t>
            </a:r>
            <a:r>
              <a:rPr lang="en-US" sz="1800" dirty="0"/>
              <a:t> 2005 = 150 ton</a:t>
            </a:r>
          </a:p>
          <a:p>
            <a:pPr marL="36195" indent="0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en-US" sz="1800" dirty="0" err="1" smtClean="0"/>
              <a:t>Produksi</a:t>
            </a:r>
            <a:r>
              <a:rPr lang="en-US" sz="1800" dirty="0" smtClean="0"/>
              <a:t> </a:t>
            </a:r>
            <a:r>
              <a:rPr lang="en-US" sz="1800" dirty="0" err="1"/>
              <a:t>tahun</a:t>
            </a:r>
            <a:r>
              <a:rPr lang="en-US" sz="1800" dirty="0"/>
              <a:t> 2006 = 225 ton</a:t>
            </a:r>
          </a:p>
          <a:p>
            <a:pPr marL="36195" indent="0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endParaRPr lang="en-US" sz="1800" dirty="0"/>
          </a:p>
          <a:p>
            <a:pPr marL="36195" indent="0" algn="just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en-US" sz="1800" dirty="0" err="1" smtClean="0"/>
              <a:t>Waktu</a:t>
            </a:r>
            <a:r>
              <a:rPr lang="en-US" sz="1800" dirty="0" smtClean="0"/>
              <a:t> </a:t>
            </a:r>
            <a:r>
              <a:rPr lang="en-US" sz="1800" dirty="0"/>
              <a:t>yang </a:t>
            </a:r>
            <a:r>
              <a:rPr lang="en-US" sz="1800" dirty="0" err="1"/>
              <a:t>bersangkutan</a:t>
            </a:r>
            <a:r>
              <a:rPr lang="en-US" sz="1800" dirty="0"/>
              <a:t> (2005) = 150</a:t>
            </a:r>
          </a:p>
          <a:p>
            <a:pPr marL="36195" indent="0" algn="just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en-US" sz="1800" dirty="0" err="1" smtClean="0"/>
              <a:t>Waktu</a:t>
            </a:r>
            <a:r>
              <a:rPr lang="en-US" sz="1800" dirty="0" smtClean="0"/>
              <a:t> </a:t>
            </a:r>
            <a:r>
              <a:rPr lang="en-US" sz="1800" dirty="0" err="1"/>
              <a:t>dasar</a:t>
            </a:r>
            <a:r>
              <a:rPr lang="en-US" sz="1800" dirty="0"/>
              <a:t> (2006) = 225</a:t>
            </a:r>
          </a:p>
          <a:p>
            <a:pPr marL="36195" indent="0" algn="just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endParaRPr lang="en-US" sz="1800" dirty="0"/>
          </a:p>
          <a:p>
            <a:pPr marL="36195" indent="0" algn="just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en-US" sz="1800" dirty="0" err="1" smtClean="0"/>
              <a:t>Indeks</a:t>
            </a:r>
            <a:r>
              <a:rPr lang="en-US" sz="1800" dirty="0" smtClean="0"/>
              <a:t> </a:t>
            </a:r>
            <a:r>
              <a:rPr lang="en-US" sz="1800" dirty="0" err="1"/>
              <a:t>produksi</a:t>
            </a:r>
            <a:r>
              <a:rPr lang="en-US" sz="1800" dirty="0"/>
              <a:t> </a:t>
            </a:r>
            <a:r>
              <a:rPr lang="en-US" sz="1800" dirty="0" err="1"/>
              <a:t>tahun</a:t>
            </a:r>
            <a:r>
              <a:rPr lang="en-US" sz="1800" dirty="0"/>
              <a:t> </a:t>
            </a:r>
            <a:r>
              <a:rPr lang="en-US" sz="1800" dirty="0">
                <a:solidFill>
                  <a:srgbClr val="FF0000"/>
                </a:solidFill>
              </a:rPr>
              <a:t>2005</a:t>
            </a:r>
            <a:r>
              <a:rPr lang="en-US" sz="1800" dirty="0"/>
              <a:t> </a:t>
            </a:r>
            <a:r>
              <a:rPr lang="en-US" sz="1800" dirty="0" err="1"/>
              <a:t>adalah</a:t>
            </a:r>
            <a:endParaRPr lang="en-US" sz="1800" dirty="0"/>
          </a:p>
          <a:p>
            <a:pPr marL="36195" indent="0" algn="just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endParaRPr lang="en-US" sz="1800" dirty="0"/>
          </a:p>
          <a:p>
            <a:pPr marL="36195" indent="0" algn="just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en-US" sz="1800" dirty="0"/>
              <a:t>	</a:t>
            </a:r>
          </a:p>
          <a:p>
            <a:pPr marL="36195" indent="0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en-US" sz="1800" dirty="0" smtClean="0"/>
              <a:t>(</a:t>
            </a:r>
            <a:r>
              <a:rPr lang="en-US" sz="1800" dirty="0" err="1"/>
              <a:t>ada</a:t>
            </a:r>
            <a:r>
              <a:rPr lang="en-US" sz="1800" dirty="0"/>
              <a:t> </a:t>
            </a:r>
            <a:r>
              <a:rPr lang="id-ID" sz="1800" dirty="0"/>
              <a:t>penurunan</a:t>
            </a:r>
            <a:r>
              <a:rPr lang="en-US" sz="1800" dirty="0"/>
              <a:t> </a:t>
            </a:r>
            <a:r>
              <a:rPr lang="en-US" sz="1800" dirty="0" err="1"/>
              <a:t>produksi</a:t>
            </a:r>
            <a:r>
              <a:rPr lang="en-US" sz="1800" dirty="0"/>
              <a:t> 33,33%)</a:t>
            </a:r>
          </a:p>
          <a:p>
            <a:endParaRPr lang="id-ID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5400" y="1524000"/>
            <a:ext cx="3962400" cy="4663440"/>
          </a:xfrm>
          <a:solidFill>
            <a:schemeClr val="accent1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/>
          <a:lstStyle/>
          <a:p>
            <a:pPr marL="365760" indent="-283210" algn="just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en-US" sz="1800" dirty="0" err="1"/>
              <a:t>Produksi</a:t>
            </a:r>
            <a:r>
              <a:rPr lang="en-US" sz="1800" dirty="0"/>
              <a:t> </a:t>
            </a:r>
            <a:r>
              <a:rPr lang="en-US" sz="1800" dirty="0" err="1"/>
              <a:t>tahun</a:t>
            </a:r>
            <a:r>
              <a:rPr lang="en-US" sz="1800" dirty="0"/>
              <a:t> 2005 = 150 ton</a:t>
            </a:r>
          </a:p>
          <a:p>
            <a:pPr marL="365760" indent="-283210" algn="just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en-US" sz="1800" dirty="0" err="1" smtClean="0"/>
              <a:t>Produksi</a:t>
            </a:r>
            <a:r>
              <a:rPr lang="en-US" sz="1800" dirty="0" smtClean="0"/>
              <a:t> </a:t>
            </a:r>
            <a:r>
              <a:rPr lang="en-US" sz="1800" dirty="0" err="1"/>
              <a:t>tahun</a:t>
            </a:r>
            <a:r>
              <a:rPr lang="en-US" sz="1800" dirty="0"/>
              <a:t> 2006 = 225 ton</a:t>
            </a:r>
          </a:p>
          <a:p>
            <a:pPr marL="365760" indent="-283210" algn="just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endParaRPr lang="en-US" sz="1800" dirty="0"/>
          </a:p>
          <a:p>
            <a:pPr marL="365760" indent="-283210" algn="just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en-US" sz="1800" dirty="0" err="1" smtClean="0"/>
              <a:t>Waktu</a:t>
            </a:r>
            <a:r>
              <a:rPr lang="en-US" sz="1800" dirty="0" smtClean="0"/>
              <a:t> </a:t>
            </a:r>
            <a:r>
              <a:rPr lang="en-US" sz="1800" dirty="0"/>
              <a:t>yang </a:t>
            </a:r>
            <a:r>
              <a:rPr lang="en-US" sz="1800" dirty="0" err="1"/>
              <a:t>bersangkutan</a:t>
            </a:r>
            <a:r>
              <a:rPr lang="en-US" sz="1800" dirty="0"/>
              <a:t> (2006) = 225</a:t>
            </a:r>
          </a:p>
          <a:p>
            <a:pPr marL="365760" indent="-283210" algn="just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en-US" sz="1800" dirty="0" err="1" smtClean="0"/>
              <a:t>Waktu</a:t>
            </a:r>
            <a:r>
              <a:rPr lang="en-US" sz="1800" dirty="0" smtClean="0"/>
              <a:t> </a:t>
            </a:r>
            <a:r>
              <a:rPr lang="en-US" sz="1800" dirty="0" err="1"/>
              <a:t>dasar</a:t>
            </a:r>
            <a:r>
              <a:rPr lang="en-US" sz="1800" dirty="0"/>
              <a:t> (2005) = 150</a:t>
            </a:r>
          </a:p>
          <a:p>
            <a:pPr marL="365760" indent="-283210" algn="just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endParaRPr lang="en-US" sz="1800" dirty="0"/>
          </a:p>
          <a:p>
            <a:pPr marL="365760" indent="-283210" algn="just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en-US" sz="1800" dirty="0" err="1" smtClean="0"/>
              <a:t>Indeks</a:t>
            </a:r>
            <a:r>
              <a:rPr lang="en-US" sz="1800" dirty="0" smtClean="0"/>
              <a:t> </a:t>
            </a:r>
            <a:r>
              <a:rPr lang="en-US" sz="1800" dirty="0" err="1"/>
              <a:t>produksi</a:t>
            </a:r>
            <a:r>
              <a:rPr lang="en-US" sz="1800" dirty="0"/>
              <a:t> </a:t>
            </a:r>
            <a:r>
              <a:rPr lang="en-US" sz="1800" dirty="0" err="1"/>
              <a:t>tahun</a:t>
            </a:r>
            <a:r>
              <a:rPr lang="en-US" sz="1800" dirty="0"/>
              <a:t> </a:t>
            </a:r>
            <a:r>
              <a:rPr lang="en-US" sz="1800" dirty="0">
                <a:solidFill>
                  <a:srgbClr val="FF0000"/>
                </a:solidFill>
              </a:rPr>
              <a:t>2006</a:t>
            </a:r>
            <a:r>
              <a:rPr lang="en-US" sz="1800" dirty="0"/>
              <a:t> </a:t>
            </a:r>
            <a:r>
              <a:rPr lang="en-US" sz="1800" dirty="0" err="1"/>
              <a:t>adalah</a:t>
            </a:r>
            <a:endParaRPr lang="en-US" sz="1800" dirty="0"/>
          </a:p>
          <a:p>
            <a:pPr marL="365760" indent="-283210" algn="just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endParaRPr lang="en-US" sz="1800" dirty="0"/>
          </a:p>
          <a:p>
            <a:pPr marL="365760" indent="-283210" algn="just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en-US" sz="1800" dirty="0"/>
              <a:t>	</a:t>
            </a:r>
          </a:p>
          <a:p>
            <a:pPr marL="365760" indent="-283210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en-US" sz="1800" dirty="0" smtClean="0"/>
              <a:t>(</a:t>
            </a:r>
            <a:r>
              <a:rPr lang="en-US" sz="1800" dirty="0" err="1"/>
              <a:t>ada</a:t>
            </a:r>
            <a:r>
              <a:rPr lang="en-US" sz="1800" dirty="0"/>
              <a:t> </a:t>
            </a:r>
            <a:r>
              <a:rPr lang="en-US" sz="1800" dirty="0" err="1"/>
              <a:t>kenaikan</a:t>
            </a:r>
            <a:r>
              <a:rPr lang="en-US" sz="1800" dirty="0"/>
              <a:t> </a:t>
            </a:r>
            <a:r>
              <a:rPr lang="en-US" sz="1800" dirty="0" err="1"/>
              <a:t>produksi</a:t>
            </a:r>
            <a:r>
              <a:rPr lang="en-US" sz="1800" dirty="0"/>
              <a:t> 50%)</a:t>
            </a:r>
          </a:p>
          <a:p>
            <a:endParaRPr lang="id-ID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86AAC-F9B5-428A-ACD8-FF217790E351}" type="slidenum">
              <a:rPr lang="en-US" altLang="en-US" smtClean="0"/>
              <a:t>7</a:t>
            </a:fld>
            <a:endParaRPr lang="en-US" altLang="en-U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1828801" y="4038600"/>
          <a:ext cx="2285999" cy="643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85" name="Equation" r:id="rId3" imgW="1396365" imgH="393700" progId="Equation.3">
                  <p:embed/>
                </p:oleObj>
              </mc:Choice>
              <mc:Fallback>
                <p:oleObj name="Equation" r:id="rId3" imgW="1396365" imgH="3937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1" y="4038600"/>
                        <a:ext cx="2285999" cy="643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5638800" y="4038600"/>
          <a:ext cx="2133600" cy="661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86" name="Equation" r:id="rId5" imgW="1269365" imgH="393700" progId="Equation.3">
                  <p:embed/>
                </p:oleObj>
              </mc:Choice>
              <mc:Fallback>
                <p:oleObj name="Equation" r:id="rId5" imgW="1269365" imgH="3937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4038600"/>
                        <a:ext cx="2133600" cy="661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28600"/>
            <a:ext cx="7499350" cy="79216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d-ID" sz="4000" dirty="0" smtClean="0">
                <a:solidFill>
                  <a:schemeClr val="tx2">
                    <a:satMod val="130000"/>
                  </a:schemeClr>
                </a:solidFill>
              </a:rPr>
              <a:t>JENIS </a:t>
            </a:r>
            <a:r>
              <a:rPr lang="en-US" sz="4000" dirty="0" smtClean="0">
                <a:solidFill>
                  <a:schemeClr val="tx2">
                    <a:satMod val="130000"/>
                  </a:schemeClr>
                </a:solidFill>
              </a:rPr>
              <a:t>ANGKA </a:t>
            </a:r>
            <a:r>
              <a:rPr lang="en-US" sz="4000" dirty="0">
                <a:solidFill>
                  <a:schemeClr val="tx2">
                    <a:satMod val="130000"/>
                  </a:schemeClr>
                </a:solidFill>
              </a:rPr>
              <a:t>INDEKS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914400"/>
            <a:ext cx="7867650" cy="4800600"/>
          </a:xfrm>
        </p:spPr>
        <p:txBody>
          <a:bodyPr>
            <a:noAutofit/>
          </a:bodyPr>
          <a:lstStyle/>
          <a:p>
            <a:pPr marL="274320" lvl="1" indent="0" eaLnBrk="1" fontAlgn="auto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id-ID" sz="2000" b="1" dirty="0" smtClean="0"/>
              <a:t>Berdasarkan</a:t>
            </a:r>
            <a:r>
              <a:rPr lang="id-ID" sz="2000" b="1" dirty="0" smtClean="0">
                <a:solidFill>
                  <a:srgbClr val="FF0000"/>
                </a:solidFill>
              </a:rPr>
              <a:t> Penggunaan  (</a:t>
            </a:r>
            <a:r>
              <a:rPr lang="en-US" altLang="en-US" sz="2000" dirty="0" err="1" smtClean="0">
                <a:solidFill>
                  <a:srgbClr val="FF0000"/>
                </a:solidFill>
              </a:rPr>
              <a:t>variabel</a:t>
            </a:r>
            <a:r>
              <a:rPr lang="en-US" altLang="en-US" sz="2000" dirty="0" smtClean="0">
                <a:solidFill>
                  <a:srgbClr val="FF0000"/>
                </a:solidFill>
              </a:rPr>
              <a:t> yang </a:t>
            </a:r>
            <a:r>
              <a:rPr lang="en-US" altLang="en-US" sz="2000" dirty="0" err="1" smtClean="0">
                <a:solidFill>
                  <a:srgbClr val="FF0000"/>
                </a:solidFill>
              </a:rPr>
              <a:t>diukur</a:t>
            </a:r>
            <a:r>
              <a:rPr lang="id-ID" altLang="en-US" sz="2000" dirty="0" smtClean="0">
                <a:solidFill>
                  <a:srgbClr val="FF0000"/>
                </a:solidFill>
              </a:rPr>
              <a:t>) :</a:t>
            </a:r>
            <a:endParaRPr lang="en-US" sz="2000" b="1" dirty="0" smtClean="0">
              <a:solidFill>
                <a:srgbClr val="FF0000"/>
              </a:solidFill>
            </a:endParaRPr>
          </a:p>
          <a:p>
            <a:pPr marL="617220" lvl="1" indent="-34290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US" sz="1900" b="1" dirty="0" err="1" smtClean="0">
                <a:solidFill>
                  <a:schemeClr val="bg2">
                    <a:lumMod val="50000"/>
                  </a:schemeClr>
                </a:solidFill>
              </a:rPr>
              <a:t>Indeks</a:t>
            </a:r>
            <a:r>
              <a:rPr lang="en-US" sz="1900" b="1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1900" b="1" dirty="0" err="1" smtClean="0">
                <a:solidFill>
                  <a:schemeClr val="bg2">
                    <a:lumMod val="50000"/>
                  </a:schemeClr>
                </a:solidFill>
              </a:rPr>
              <a:t>Harga</a:t>
            </a:r>
            <a:r>
              <a:rPr lang="en-US" sz="1900" b="1" dirty="0" smtClean="0">
                <a:solidFill>
                  <a:schemeClr val="bg2">
                    <a:lumMod val="50000"/>
                  </a:schemeClr>
                </a:solidFill>
              </a:rPr>
              <a:t> (Price Index)</a:t>
            </a:r>
          </a:p>
          <a:p>
            <a:pPr marL="617220" lvl="1" indent="-342900" eaLnBrk="1" fontAlgn="auto" hangingPunct="1">
              <a:spcBef>
                <a:spcPts val="0"/>
              </a:spcBef>
              <a:spcAft>
                <a:spcPts val="0"/>
              </a:spcAft>
              <a:buFont typeface="Verdana" panose="020B0604030504040204"/>
              <a:buNone/>
              <a:defRPr/>
            </a:pPr>
            <a:r>
              <a:rPr lang="en-US" sz="1900" dirty="0" smtClean="0"/>
              <a:t>	</a:t>
            </a:r>
            <a:r>
              <a:rPr lang="en-US" sz="1900" dirty="0" err="1" smtClean="0"/>
              <a:t>Mengukur</a:t>
            </a:r>
            <a:r>
              <a:rPr lang="en-US" sz="1900" dirty="0" smtClean="0"/>
              <a:t> </a:t>
            </a:r>
            <a:r>
              <a:rPr lang="en-US" sz="1900" b="1" dirty="0" err="1" smtClean="0"/>
              <a:t>perubahan</a:t>
            </a:r>
            <a:r>
              <a:rPr lang="en-US" sz="1900" b="1" dirty="0" smtClean="0"/>
              <a:t> </a:t>
            </a:r>
            <a:r>
              <a:rPr lang="en-US" sz="1900" b="1" dirty="0" err="1" smtClean="0"/>
              <a:t>harga</a:t>
            </a:r>
            <a:r>
              <a:rPr lang="en-US" sz="1900" b="1" dirty="0" smtClean="0"/>
              <a:t> </a:t>
            </a:r>
            <a:r>
              <a:rPr lang="en-US" sz="1900" dirty="0" err="1" smtClean="0"/>
              <a:t>barang</a:t>
            </a:r>
            <a:r>
              <a:rPr lang="id-ID" sz="1900" dirty="0" smtClean="0"/>
              <a:t> </a:t>
            </a:r>
            <a:r>
              <a:rPr lang="fi-FI" sz="1900" dirty="0" smtClean="0"/>
              <a:t>dari satu periode ke periode lain.</a:t>
            </a:r>
            <a:r>
              <a:rPr lang="id-ID" sz="1900" dirty="0" smtClean="0"/>
              <a:t>  </a:t>
            </a:r>
            <a:endParaRPr lang="en-US" sz="1900" dirty="0" smtClean="0"/>
          </a:p>
          <a:p>
            <a:pPr marL="617220" lvl="1" indent="-342900" eaLnBrk="1" fontAlgn="auto" hangingPunct="1">
              <a:spcBef>
                <a:spcPts val="0"/>
              </a:spcBef>
              <a:spcAft>
                <a:spcPts val="0"/>
              </a:spcAft>
              <a:buFont typeface="Verdana" panose="020B0604030504040204"/>
              <a:buNone/>
              <a:tabLst>
                <a:tab pos="1377950" algn="l"/>
                <a:tab pos="1597025" algn="l"/>
              </a:tabLst>
              <a:defRPr/>
            </a:pPr>
            <a:r>
              <a:rPr lang="en-US" sz="1900" dirty="0" smtClean="0"/>
              <a:t>	</a:t>
            </a:r>
            <a:r>
              <a:rPr lang="en-US" sz="1900" dirty="0" err="1" smtClean="0">
                <a:solidFill>
                  <a:srgbClr val="7030A0"/>
                </a:solidFill>
              </a:rPr>
              <a:t>Misalnya</a:t>
            </a:r>
            <a:r>
              <a:rPr lang="en-US" sz="1900" dirty="0" smtClean="0"/>
              <a:t>	:	</a:t>
            </a:r>
            <a:r>
              <a:rPr lang="en-US" sz="1900" dirty="0" err="1" smtClean="0"/>
              <a:t>Indeks</a:t>
            </a:r>
            <a:r>
              <a:rPr lang="en-US" sz="1900" dirty="0" smtClean="0"/>
              <a:t> </a:t>
            </a:r>
            <a:r>
              <a:rPr lang="en-US" sz="1900" dirty="0" err="1" smtClean="0"/>
              <a:t>harga</a:t>
            </a:r>
            <a:r>
              <a:rPr lang="en-US" sz="1900" dirty="0" smtClean="0"/>
              <a:t> </a:t>
            </a:r>
            <a:r>
              <a:rPr lang="en-US" sz="1900" dirty="0" err="1" smtClean="0"/>
              <a:t>konsumen</a:t>
            </a:r>
            <a:endParaRPr lang="en-US" sz="1900" dirty="0" smtClean="0"/>
          </a:p>
          <a:p>
            <a:pPr marL="617220" lvl="1" indent="-342900" eaLnBrk="1" fontAlgn="auto" hangingPunct="1">
              <a:spcBef>
                <a:spcPts val="0"/>
              </a:spcBef>
              <a:spcAft>
                <a:spcPts val="0"/>
              </a:spcAft>
              <a:buFont typeface="Verdana" panose="020B0604030504040204"/>
              <a:buNone/>
              <a:tabLst>
                <a:tab pos="1377950" algn="l"/>
                <a:tab pos="1597025" algn="l"/>
              </a:tabLst>
              <a:defRPr/>
            </a:pPr>
            <a:r>
              <a:rPr lang="en-US" sz="1900" dirty="0" smtClean="0"/>
              <a:t>				</a:t>
            </a:r>
            <a:r>
              <a:rPr lang="en-US" sz="1900" dirty="0" err="1" smtClean="0"/>
              <a:t>Indeks</a:t>
            </a:r>
            <a:r>
              <a:rPr lang="en-US" sz="1900" dirty="0" smtClean="0"/>
              <a:t> </a:t>
            </a:r>
            <a:r>
              <a:rPr lang="en-US" sz="1900" dirty="0" err="1" smtClean="0"/>
              <a:t>harga</a:t>
            </a:r>
            <a:r>
              <a:rPr lang="en-US" sz="1900" dirty="0" smtClean="0"/>
              <a:t> </a:t>
            </a:r>
            <a:r>
              <a:rPr lang="en-US" sz="1900" dirty="0" err="1" smtClean="0"/>
              <a:t>perdagangan</a:t>
            </a:r>
            <a:r>
              <a:rPr lang="en-US" sz="1900" dirty="0" smtClean="0"/>
              <a:t> </a:t>
            </a:r>
            <a:r>
              <a:rPr lang="en-US" sz="1900" dirty="0" err="1" smtClean="0"/>
              <a:t>besar</a:t>
            </a:r>
            <a:r>
              <a:rPr lang="en-US" sz="1900" dirty="0" smtClean="0"/>
              <a:t> </a:t>
            </a:r>
          </a:p>
          <a:p>
            <a:pPr marL="617220" lvl="1" indent="-342900" eaLnBrk="1" fontAlgn="auto" hangingPunct="1">
              <a:spcBef>
                <a:spcPts val="0"/>
              </a:spcBef>
              <a:spcAft>
                <a:spcPts val="0"/>
              </a:spcAft>
              <a:buFont typeface="Verdana" panose="020B0604030504040204"/>
              <a:buNone/>
              <a:tabLst>
                <a:tab pos="1377950" algn="l"/>
                <a:tab pos="1597025" algn="l"/>
              </a:tabLst>
              <a:defRPr/>
            </a:pPr>
            <a:r>
              <a:rPr lang="en-US" sz="1900" dirty="0" smtClean="0"/>
              <a:t>				</a:t>
            </a:r>
            <a:r>
              <a:rPr lang="en-US" sz="1900" dirty="0" err="1" smtClean="0"/>
              <a:t>Indeks</a:t>
            </a:r>
            <a:r>
              <a:rPr lang="en-US" sz="1900" dirty="0" smtClean="0"/>
              <a:t> </a:t>
            </a:r>
            <a:r>
              <a:rPr lang="en-US" sz="1900" dirty="0" err="1" smtClean="0"/>
              <a:t>harga</a:t>
            </a:r>
            <a:r>
              <a:rPr lang="en-US" sz="1900" dirty="0" smtClean="0"/>
              <a:t> yang </a:t>
            </a:r>
            <a:r>
              <a:rPr lang="en-US" sz="1900" dirty="0" err="1" smtClean="0"/>
              <a:t>dibayar</a:t>
            </a:r>
            <a:r>
              <a:rPr lang="en-US" sz="1900" dirty="0" smtClean="0"/>
              <a:t> </a:t>
            </a:r>
            <a:r>
              <a:rPr lang="en-US" sz="1900" dirty="0" err="1" smtClean="0"/>
              <a:t>dan</a:t>
            </a:r>
            <a:r>
              <a:rPr lang="en-US" sz="1900" dirty="0" smtClean="0"/>
              <a:t> </a:t>
            </a:r>
            <a:r>
              <a:rPr lang="en-US" sz="1900" dirty="0" err="1" smtClean="0"/>
              <a:t>diterima</a:t>
            </a:r>
            <a:r>
              <a:rPr lang="en-US" sz="1900" dirty="0" smtClean="0"/>
              <a:t> </a:t>
            </a:r>
            <a:r>
              <a:rPr lang="en-US" sz="1900" dirty="0" err="1" smtClean="0"/>
              <a:t>petani</a:t>
            </a:r>
            <a:endParaRPr lang="en-US" sz="1900" dirty="0" smtClean="0"/>
          </a:p>
          <a:p>
            <a:pPr marL="617220" lvl="1" indent="-342900" eaLnBrk="1" fontAlgn="auto" hangingPunct="1">
              <a:spcBef>
                <a:spcPts val="0"/>
              </a:spcBef>
              <a:spcAft>
                <a:spcPts val="0"/>
              </a:spcAft>
              <a:buFont typeface="Verdana" panose="020B0604030504040204"/>
              <a:buNone/>
              <a:tabLst>
                <a:tab pos="1377950" algn="l"/>
                <a:tab pos="1597025" algn="l"/>
              </a:tabLst>
              <a:defRPr/>
            </a:pPr>
            <a:endParaRPr lang="en-US" sz="1900" dirty="0" smtClean="0"/>
          </a:p>
          <a:p>
            <a:pPr marL="617220" lvl="1" indent="-34290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rabicPeriod" startAt="2"/>
              <a:defRPr/>
            </a:pPr>
            <a:r>
              <a:rPr lang="en-US" sz="1900" b="1" dirty="0" err="1" smtClean="0">
                <a:solidFill>
                  <a:schemeClr val="bg2">
                    <a:lumMod val="50000"/>
                  </a:schemeClr>
                </a:solidFill>
              </a:rPr>
              <a:t>Indeks</a:t>
            </a:r>
            <a:r>
              <a:rPr lang="en-US" sz="1900" b="1" dirty="0" smtClean="0">
                <a:solidFill>
                  <a:schemeClr val="bg2">
                    <a:lumMod val="50000"/>
                  </a:schemeClr>
                </a:solidFill>
              </a:rPr>
              <a:t> K</a:t>
            </a:r>
            <a:r>
              <a:rPr lang="id-ID" sz="1900" b="1" dirty="0" smtClean="0">
                <a:solidFill>
                  <a:schemeClr val="bg2">
                    <a:lumMod val="50000"/>
                  </a:schemeClr>
                </a:solidFill>
              </a:rPr>
              <a:t>u</a:t>
            </a:r>
            <a:r>
              <a:rPr lang="en-US" sz="1900" b="1" dirty="0" err="1" smtClean="0">
                <a:solidFill>
                  <a:schemeClr val="bg2">
                    <a:lumMod val="50000"/>
                  </a:schemeClr>
                </a:solidFill>
              </a:rPr>
              <a:t>antitas</a:t>
            </a:r>
            <a:r>
              <a:rPr lang="en-US" sz="1900" b="1" dirty="0" smtClean="0">
                <a:solidFill>
                  <a:schemeClr val="bg2">
                    <a:lumMod val="50000"/>
                  </a:schemeClr>
                </a:solidFill>
              </a:rPr>
              <a:t> (Quantity Index)</a:t>
            </a:r>
          </a:p>
          <a:p>
            <a:pPr marL="617220" lvl="1" indent="-342900" eaLnBrk="1" fontAlgn="auto" hangingPunct="1">
              <a:spcBef>
                <a:spcPts val="0"/>
              </a:spcBef>
              <a:spcAft>
                <a:spcPts val="0"/>
              </a:spcAft>
              <a:buFont typeface="Verdana" panose="020B0604030504040204"/>
              <a:buNone/>
              <a:defRPr/>
            </a:pPr>
            <a:r>
              <a:rPr lang="en-US" sz="1900" dirty="0" smtClean="0"/>
              <a:t>	</a:t>
            </a:r>
            <a:r>
              <a:rPr lang="en-US" sz="1900" dirty="0" err="1" smtClean="0"/>
              <a:t>Mengukur</a:t>
            </a:r>
            <a:r>
              <a:rPr lang="en-US" sz="1900" dirty="0"/>
              <a:t> </a:t>
            </a:r>
            <a:r>
              <a:rPr lang="en-US" sz="1900" dirty="0" err="1" smtClean="0"/>
              <a:t>perubahan</a:t>
            </a:r>
            <a:r>
              <a:rPr lang="id-ID" sz="1900" dirty="0" smtClean="0"/>
              <a:t> </a:t>
            </a:r>
            <a:r>
              <a:rPr lang="en-US" sz="1900" dirty="0" smtClean="0"/>
              <a:t>k</a:t>
            </a:r>
            <a:r>
              <a:rPr lang="id-ID" sz="1900" dirty="0" smtClean="0"/>
              <a:t>u</a:t>
            </a:r>
            <a:r>
              <a:rPr lang="en-US" sz="1900" dirty="0" err="1" smtClean="0"/>
              <a:t>antitas</a:t>
            </a:r>
            <a:r>
              <a:rPr lang="en-US" sz="1900" dirty="0" smtClean="0"/>
              <a:t> </a:t>
            </a:r>
            <a:r>
              <a:rPr lang="en-US" sz="1900" dirty="0" err="1" smtClean="0"/>
              <a:t>suatu</a:t>
            </a:r>
            <a:r>
              <a:rPr lang="en-US" sz="1900" dirty="0" smtClean="0"/>
              <a:t> </a:t>
            </a:r>
            <a:r>
              <a:rPr lang="en-US" sz="1900" dirty="0" err="1" smtClean="0"/>
              <a:t>barang</a:t>
            </a:r>
            <a:r>
              <a:rPr lang="en-US" sz="1900" dirty="0" smtClean="0"/>
              <a:t> yang </a:t>
            </a:r>
            <a:r>
              <a:rPr lang="en-US" sz="1900" dirty="0" err="1" smtClean="0"/>
              <a:t>diproduksi</a:t>
            </a:r>
            <a:r>
              <a:rPr lang="id-ID" sz="1900" dirty="0" smtClean="0"/>
              <a:t>, </a:t>
            </a:r>
            <a:r>
              <a:rPr lang="en-US" sz="1900" dirty="0" err="1" smtClean="0"/>
              <a:t>dikonsumsi</a:t>
            </a:r>
            <a:r>
              <a:rPr lang="en-US" sz="1900" dirty="0" smtClean="0"/>
              <a:t> </a:t>
            </a:r>
            <a:r>
              <a:rPr lang="en-US" sz="1900" dirty="0" err="1" smtClean="0"/>
              <a:t>maupun</a:t>
            </a:r>
            <a:r>
              <a:rPr lang="en-US" sz="1900" dirty="0" smtClean="0"/>
              <a:t> </a:t>
            </a:r>
            <a:r>
              <a:rPr lang="en-US" sz="1900" dirty="0" err="1" smtClean="0"/>
              <a:t>dijual</a:t>
            </a:r>
            <a:r>
              <a:rPr lang="id-ID" sz="1900" dirty="0" smtClean="0"/>
              <a:t> selama periode waktu tertentu.</a:t>
            </a:r>
            <a:endParaRPr lang="en-US" sz="1900" dirty="0" smtClean="0"/>
          </a:p>
          <a:p>
            <a:pPr marL="617220" lvl="1" indent="-342900" eaLnBrk="1" fontAlgn="auto" hangingPunct="1">
              <a:spcBef>
                <a:spcPts val="0"/>
              </a:spcBef>
              <a:spcAft>
                <a:spcPts val="0"/>
              </a:spcAft>
              <a:buFont typeface="Verdana" panose="020B0604030504040204"/>
              <a:buNone/>
              <a:tabLst>
                <a:tab pos="1377950" algn="l"/>
                <a:tab pos="1597025" algn="l"/>
              </a:tabLst>
              <a:defRPr/>
            </a:pPr>
            <a:r>
              <a:rPr lang="en-US" sz="1900" dirty="0" smtClean="0"/>
              <a:t>	</a:t>
            </a:r>
            <a:r>
              <a:rPr lang="en-US" sz="1900" dirty="0" err="1" smtClean="0">
                <a:solidFill>
                  <a:srgbClr val="7030A0"/>
                </a:solidFill>
              </a:rPr>
              <a:t>Misalnya</a:t>
            </a:r>
            <a:r>
              <a:rPr lang="en-US" sz="1900" dirty="0" smtClean="0"/>
              <a:t>	:	</a:t>
            </a:r>
            <a:r>
              <a:rPr lang="en-US" sz="1900" dirty="0" err="1" smtClean="0"/>
              <a:t>Indeks</a:t>
            </a:r>
            <a:r>
              <a:rPr lang="en-US" sz="1900" dirty="0" smtClean="0"/>
              <a:t> </a:t>
            </a:r>
            <a:r>
              <a:rPr lang="en-US" sz="1900" dirty="0" err="1" smtClean="0"/>
              <a:t>produksi</a:t>
            </a:r>
            <a:r>
              <a:rPr lang="en-US" sz="1900" dirty="0" smtClean="0"/>
              <a:t> </a:t>
            </a:r>
            <a:r>
              <a:rPr lang="en-US" sz="1900" dirty="0" err="1" smtClean="0"/>
              <a:t>beras</a:t>
            </a:r>
            <a:endParaRPr lang="en-US" sz="1900" dirty="0" smtClean="0"/>
          </a:p>
          <a:p>
            <a:pPr marL="617220" lvl="1" indent="-342900" eaLnBrk="1" fontAlgn="auto" hangingPunct="1">
              <a:spcBef>
                <a:spcPts val="0"/>
              </a:spcBef>
              <a:spcAft>
                <a:spcPts val="0"/>
              </a:spcAft>
              <a:buFont typeface="Verdana" panose="020B0604030504040204"/>
              <a:buNone/>
              <a:tabLst>
                <a:tab pos="1377950" algn="l"/>
                <a:tab pos="1597025" algn="l"/>
              </a:tabLst>
              <a:defRPr/>
            </a:pPr>
            <a:r>
              <a:rPr lang="en-US" sz="1900" dirty="0" smtClean="0"/>
              <a:t>				</a:t>
            </a:r>
            <a:r>
              <a:rPr lang="en-US" sz="1900" dirty="0" err="1" smtClean="0"/>
              <a:t>Indeks</a:t>
            </a:r>
            <a:r>
              <a:rPr lang="en-US" sz="1900" dirty="0" smtClean="0"/>
              <a:t> </a:t>
            </a:r>
            <a:r>
              <a:rPr lang="en-US" sz="1900" dirty="0" err="1" smtClean="0"/>
              <a:t>konsumsi</a:t>
            </a:r>
            <a:r>
              <a:rPr lang="en-US" sz="1900" dirty="0" smtClean="0"/>
              <a:t> </a:t>
            </a:r>
            <a:r>
              <a:rPr lang="en-US" sz="1900" dirty="0" err="1" smtClean="0"/>
              <a:t>kedelai</a:t>
            </a:r>
            <a:endParaRPr lang="en-US" sz="1900" dirty="0" smtClean="0"/>
          </a:p>
          <a:p>
            <a:pPr marL="617220" lvl="1" indent="-342900" eaLnBrk="1" fontAlgn="auto" hangingPunct="1">
              <a:spcBef>
                <a:spcPts val="0"/>
              </a:spcBef>
              <a:spcAft>
                <a:spcPts val="0"/>
              </a:spcAft>
              <a:buFont typeface="Verdana" panose="020B0604030504040204"/>
              <a:buNone/>
              <a:tabLst>
                <a:tab pos="1377950" algn="l"/>
                <a:tab pos="1597025" algn="l"/>
              </a:tabLst>
              <a:defRPr/>
            </a:pPr>
            <a:r>
              <a:rPr lang="en-US" sz="1900" dirty="0" smtClean="0"/>
              <a:t>				</a:t>
            </a:r>
            <a:r>
              <a:rPr lang="en-US" sz="1900" dirty="0" err="1" smtClean="0"/>
              <a:t>Indeks</a:t>
            </a:r>
            <a:r>
              <a:rPr lang="en-US" sz="1900" dirty="0" smtClean="0"/>
              <a:t> </a:t>
            </a:r>
            <a:r>
              <a:rPr lang="en-US" sz="1900" dirty="0" err="1" smtClean="0"/>
              <a:t>penjualan</a:t>
            </a:r>
            <a:r>
              <a:rPr lang="en-US" sz="1900" dirty="0" smtClean="0"/>
              <a:t> </a:t>
            </a:r>
            <a:r>
              <a:rPr lang="en-US" sz="1900" dirty="0" err="1" smtClean="0"/>
              <a:t>jagung</a:t>
            </a:r>
            <a:endParaRPr lang="en-US" sz="1900" dirty="0" smtClean="0"/>
          </a:p>
          <a:p>
            <a:pPr marL="617220" lvl="1" indent="-342900" eaLnBrk="1" fontAlgn="auto" hangingPunct="1">
              <a:spcBef>
                <a:spcPts val="0"/>
              </a:spcBef>
              <a:spcAft>
                <a:spcPts val="0"/>
              </a:spcAft>
              <a:buFont typeface="Verdana" panose="020B0604030504040204"/>
              <a:buNone/>
              <a:tabLst>
                <a:tab pos="1377950" algn="l"/>
                <a:tab pos="1597025" algn="l"/>
              </a:tabLst>
              <a:defRPr/>
            </a:pPr>
            <a:endParaRPr lang="en-US" sz="1900" dirty="0" smtClean="0"/>
          </a:p>
          <a:p>
            <a:pPr marL="627380" lvl="1" indent="-35433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 startAt="3"/>
              <a:defRPr/>
            </a:pPr>
            <a:r>
              <a:rPr lang="en-US" sz="1900" b="1" dirty="0" err="1" smtClean="0">
                <a:solidFill>
                  <a:schemeClr val="bg2">
                    <a:lumMod val="50000"/>
                  </a:schemeClr>
                </a:solidFill>
              </a:rPr>
              <a:t>Indeks</a:t>
            </a:r>
            <a:r>
              <a:rPr lang="en-US" sz="1900" b="1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1900" b="1" dirty="0" err="1" smtClean="0">
                <a:solidFill>
                  <a:schemeClr val="bg2">
                    <a:lumMod val="50000"/>
                  </a:schemeClr>
                </a:solidFill>
              </a:rPr>
              <a:t>Nilai</a:t>
            </a:r>
            <a:r>
              <a:rPr lang="en-US" sz="1900" b="1" dirty="0" smtClean="0">
                <a:solidFill>
                  <a:schemeClr val="bg2">
                    <a:lumMod val="50000"/>
                  </a:schemeClr>
                </a:solidFill>
              </a:rPr>
              <a:t> (Value Index)</a:t>
            </a:r>
          </a:p>
          <a:p>
            <a:pPr marL="627380" lvl="1" indent="-354330" eaLnBrk="1" fontAlgn="auto" hangingPunct="1">
              <a:spcBef>
                <a:spcPts val="0"/>
              </a:spcBef>
              <a:spcAft>
                <a:spcPts val="0"/>
              </a:spcAft>
              <a:buFont typeface="Verdana" panose="020B0604030504040204"/>
              <a:buNone/>
              <a:defRPr/>
            </a:pPr>
            <a:r>
              <a:rPr lang="en-US" sz="1900" dirty="0" smtClean="0"/>
              <a:t>	</a:t>
            </a:r>
            <a:r>
              <a:rPr lang="en-US" sz="1900" dirty="0" err="1" smtClean="0"/>
              <a:t>Mengukur</a:t>
            </a:r>
            <a:r>
              <a:rPr lang="en-US" sz="1900" dirty="0" smtClean="0"/>
              <a:t> </a:t>
            </a:r>
            <a:r>
              <a:rPr lang="en-US" sz="1900" dirty="0" err="1" smtClean="0"/>
              <a:t>perubahan</a:t>
            </a:r>
            <a:r>
              <a:rPr lang="en-US" sz="1900" dirty="0" smtClean="0"/>
              <a:t> </a:t>
            </a:r>
            <a:r>
              <a:rPr lang="en-US" sz="1900" dirty="0" err="1" smtClean="0"/>
              <a:t>nilai</a:t>
            </a:r>
            <a:r>
              <a:rPr lang="en-US" sz="1900" dirty="0" smtClean="0"/>
              <a:t> </a:t>
            </a:r>
            <a:r>
              <a:rPr lang="id-ID" sz="1900" dirty="0" smtClean="0"/>
              <a:t>moneter </a:t>
            </a:r>
            <a:r>
              <a:rPr lang="en-US" sz="1900" dirty="0" err="1" smtClean="0"/>
              <a:t>dari</a:t>
            </a:r>
            <a:r>
              <a:rPr lang="en-US" sz="1900" dirty="0" smtClean="0"/>
              <a:t> </a:t>
            </a:r>
            <a:r>
              <a:rPr lang="en-US" sz="1900" dirty="0" err="1" smtClean="0"/>
              <a:t>suatu</a:t>
            </a:r>
            <a:r>
              <a:rPr lang="en-US" sz="1900" dirty="0" smtClean="0"/>
              <a:t> </a:t>
            </a:r>
            <a:r>
              <a:rPr lang="en-US" sz="1900" dirty="0" err="1" smtClean="0"/>
              <a:t>barang</a:t>
            </a:r>
            <a:r>
              <a:rPr lang="en-US" sz="1900" dirty="0" smtClean="0"/>
              <a:t>, </a:t>
            </a:r>
            <a:r>
              <a:rPr lang="id-ID" sz="1900" dirty="0" smtClean="0"/>
              <a:t> </a:t>
            </a:r>
            <a:r>
              <a:rPr lang="en-US" sz="1900" dirty="0" err="1" smtClean="0"/>
              <a:t>baik</a:t>
            </a:r>
            <a:r>
              <a:rPr lang="en-US" sz="1900" dirty="0" smtClean="0"/>
              <a:t> yang </a:t>
            </a:r>
            <a:r>
              <a:rPr lang="en-US" sz="1900" dirty="0" err="1" smtClean="0"/>
              <a:t>dihasilkan</a:t>
            </a:r>
            <a:r>
              <a:rPr lang="en-US" sz="1900" dirty="0" smtClean="0"/>
              <a:t> </a:t>
            </a:r>
            <a:r>
              <a:rPr lang="en-US" sz="1900" dirty="0" err="1" smtClean="0"/>
              <a:t>diimpor</a:t>
            </a:r>
            <a:r>
              <a:rPr lang="en-US" sz="1900" dirty="0" smtClean="0"/>
              <a:t> </a:t>
            </a:r>
            <a:r>
              <a:rPr lang="en-US" sz="1900" dirty="0" err="1" smtClean="0"/>
              <a:t>maupun</a:t>
            </a:r>
            <a:r>
              <a:rPr lang="en-US" sz="1900" dirty="0" smtClean="0"/>
              <a:t> </a:t>
            </a:r>
            <a:r>
              <a:rPr lang="en-US" sz="1900" dirty="0" err="1" smtClean="0"/>
              <a:t>diexport</a:t>
            </a:r>
            <a:r>
              <a:rPr lang="id-ID" sz="1900" dirty="0"/>
              <a:t> selama periode tertentu. </a:t>
            </a:r>
            <a:endParaRPr lang="en-US" sz="1900" dirty="0" smtClean="0"/>
          </a:p>
          <a:p>
            <a:pPr marL="627380" lvl="1" indent="-354330" eaLnBrk="1" fontAlgn="auto" hangingPunct="1">
              <a:spcBef>
                <a:spcPts val="0"/>
              </a:spcBef>
              <a:spcAft>
                <a:spcPts val="0"/>
              </a:spcAft>
              <a:buFont typeface="Verdana" panose="020B0604030504040204"/>
              <a:buNone/>
              <a:tabLst>
                <a:tab pos="1377950" algn="l"/>
                <a:tab pos="1597025" algn="l"/>
              </a:tabLst>
              <a:defRPr/>
            </a:pPr>
            <a:r>
              <a:rPr lang="en-US" sz="1900" dirty="0" smtClean="0"/>
              <a:t>	</a:t>
            </a:r>
            <a:r>
              <a:rPr lang="en-US" sz="1900" dirty="0" err="1" smtClean="0">
                <a:solidFill>
                  <a:srgbClr val="7030A0"/>
                </a:solidFill>
              </a:rPr>
              <a:t>Misalnya</a:t>
            </a:r>
            <a:r>
              <a:rPr lang="en-US" sz="1900" dirty="0" smtClean="0"/>
              <a:t>	:	</a:t>
            </a:r>
            <a:r>
              <a:rPr lang="en-US" sz="1900" dirty="0" err="1" smtClean="0"/>
              <a:t>Indeks</a:t>
            </a:r>
            <a:r>
              <a:rPr lang="en-US" sz="1900" dirty="0" smtClean="0"/>
              <a:t> </a:t>
            </a:r>
            <a:r>
              <a:rPr lang="en-US" sz="1900" dirty="0" err="1" smtClean="0"/>
              <a:t>nilai</a:t>
            </a:r>
            <a:r>
              <a:rPr lang="en-US" sz="1900" dirty="0" smtClean="0"/>
              <a:t> </a:t>
            </a:r>
            <a:r>
              <a:rPr lang="en-US" sz="1900" dirty="0" err="1" smtClean="0"/>
              <a:t>ekpor</a:t>
            </a:r>
            <a:r>
              <a:rPr lang="en-US" sz="1900" dirty="0" smtClean="0"/>
              <a:t> </a:t>
            </a:r>
            <a:r>
              <a:rPr lang="en-US" sz="1900" dirty="0" err="1" smtClean="0"/>
              <a:t>kopra</a:t>
            </a:r>
            <a:endParaRPr lang="en-US" sz="1900" dirty="0" smtClean="0"/>
          </a:p>
          <a:p>
            <a:pPr marL="627380" lvl="1" indent="-354330" eaLnBrk="1" fontAlgn="auto" hangingPunct="1">
              <a:spcBef>
                <a:spcPts val="0"/>
              </a:spcBef>
              <a:spcAft>
                <a:spcPts val="0"/>
              </a:spcAft>
              <a:buFont typeface="Verdana" panose="020B0604030504040204"/>
              <a:buNone/>
              <a:tabLst>
                <a:tab pos="1377950" algn="l"/>
                <a:tab pos="1597025" algn="l"/>
              </a:tabLst>
              <a:defRPr/>
            </a:pPr>
            <a:r>
              <a:rPr lang="en-US" sz="1900" dirty="0" smtClean="0"/>
              <a:t>				</a:t>
            </a:r>
            <a:r>
              <a:rPr lang="en-US" sz="1900" dirty="0" err="1" smtClean="0"/>
              <a:t>Indeks</a:t>
            </a:r>
            <a:r>
              <a:rPr lang="en-US" sz="1900" dirty="0" smtClean="0"/>
              <a:t> </a:t>
            </a:r>
            <a:r>
              <a:rPr lang="en-US" sz="1900" dirty="0" err="1" smtClean="0"/>
              <a:t>nilai</a:t>
            </a:r>
            <a:r>
              <a:rPr lang="en-US" sz="1900" dirty="0" smtClean="0"/>
              <a:t> import </a:t>
            </a:r>
            <a:r>
              <a:rPr lang="en-US" sz="1900" dirty="0" err="1" smtClean="0"/>
              <a:t>beras</a:t>
            </a:r>
            <a:endParaRPr lang="en-US" sz="19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2B5E87CC-1E21-4E1B-BEAA-3D3553856FA8}" type="slidenum">
              <a:rPr lang="en-US" altLang="en-US">
                <a:solidFill>
                  <a:srgbClr val="8DAECB"/>
                </a:solidFill>
                <a:latin typeface="Gill Sans MT" panose="020B0502020104020203" pitchFamily="34" charset="0"/>
              </a:rPr>
              <a:t>8</a:t>
            </a:fld>
            <a:endParaRPr lang="en-US" altLang="en-US">
              <a:solidFill>
                <a:srgbClr val="8DAECB"/>
              </a:solidFill>
              <a:latin typeface="Gill Sans MT" panose="020B0502020104020203" pitchFamily="34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385275" y="6474768"/>
            <a:ext cx="1710725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nn-NO" sz="900" dirty="0">
                <a:solidFill>
                  <a:prstClr val="black"/>
                </a:solidFill>
                <a:latin typeface="Arial Black" panose="020B0A04020102020204" pitchFamily="34" charset="0"/>
              </a:rPr>
              <a:t>By : BIDA SARI,  SP, MSi</a:t>
            </a:r>
            <a:endParaRPr lang="en-US" sz="900" dirty="0">
              <a:solidFill>
                <a:prstClr val="black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Sartika Djamaluddin, 2006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C495BEE2-ABD1-402E-A689-5EDC7AFC3DE6}" type="slidenum">
              <a:rPr lang="en-US" altLang="en-US" sz="1400">
                <a:latin typeface="Arial" panose="020B0604020202020204" pitchFamily="34" charset="0"/>
              </a:rPr>
              <a:t>9</a:t>
            </a:fld>
            <a:endParaRPr lang="en-US" altLang="en-US" sz="1400">
              <a:latin typeface="Arial" panose="020B0604020202020204" pitchFamily="34" charset="0"/>
            </a:endParaRPr>
          </a:p>
        </p:txBody>
      </p:sp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d-ID" dirty="0">
                <a:solidFill>
                  <a:schemeClr val="tx2">
                    <a:satMod val="130000"/>
                  </a:schemeClr>
                </a:solidFill>
              </a:rPr>
              <a:t>JENIS </a:t>
            </a:r>
            <a:r>
              <a:rPr lang="en-US" dirty="0">
                <a:solidFill>
                  <a:schemeClr val="tx2">
                    <a:satMod val="130000"/>
                  </a:schemeClr>
                </a:solidFill>
              </a:rPr>
              <a:t>ANGKA INDEKS</a:t>
            </a:r>
            <a:endParaRPr lang="en-US" altLang="en-US" dirty="0"/>
          </a:p>
        </p:txBody>
      </p:sp>
      <p:sp>
        <p:nvSpPr>
          <p:cNvPr id="1946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err="1"/>
              <a:t>Berdasarkan</a:t>
            </a:r>
            <a:r>
              <a:rPr lang="en-US" altLang="en-US" dirty="0"/>
              <a:t> </a:t>
            </a:r>
            <a:r>
              <a:rPr lang="en-US" altLang="en-US" dirty="0" err="1">
                <a:solidFill>
                  <a:srgbClr val="FF0000"/>
                </a:solidFill>
              </a:rPr>
              <a:t>jumlah</a:t>
            </a:r>
            <a:r>
              <a:rPr lang="en-US" altLang="en-US" dirty="0">
                <a:solidFill>
                  <a:srgbClr val="FF0000"/>
                </a:solidFill>
              </a:rPr>
              <a:t> </a:t>
            </a:r>
            <a:r>
              <a:rPr lang="en-US" altLang="en-US" dirty="0" err="1">
                <a:solidFill>
                  <a:srgbClr val="FF0000"/>
                </a:solidFill>
              </a:rPr>
              <a:t>barang</a:t>
            </a:r>
            <a:r>
              <a:rPr lang="en-US" altLang="en-US" dirty="0">
                <a:solidFill>
                  <a:srgbClr val="FF0000"/>
                </a:solidFill>
              </a:rPr>
              <a:t> yang </a:t>
            </a:r>
            <a:r>
              <a:rPr lang="en-US" altLang="en-US" dirty="0" err="1">
                <a:solidFill>
                  <a:srgbClr val="FF0000"/>
                </a:solidFill>
              </a:rPr>
              <a:t>dihitung</a:t>
            </a:r>
            <a:r>
              <a:rPr lang="en-US" altLang="en-US" dirty="0">
                <a:solidFill>
                  <a:srgbClr val="FF0000"/>
                </a:solidFill>
              </a:rPr>
              <a:t> </a:t>
            </a:r>
            <a:r>
              <a:rPr lang="en-US" altLang="en-US" dirty="0" smtClean="0"/>
              <a:t>:</a:t>
            </a:r>
            <a:endParaRPr lang="en-US" altLang="en-US" dirty="0"/>
          </a:p>
          <a:p>
            <a:pPr lvl="1" eaLnBrk="1" hangingPunct="1"/>
            <a:r>
              <a:rPr lang="en-US" altLang="en-US" b="1" dirty="0">
                <a:solidFill>
                  <a:schemeClr val="bg2">
                    <a:lumMod val="50000"/>
                  </a:schemeClr>
                </a:solidFill>
              </a:rPr>
              <a:t>Simple </a:t>
            </a:r>
            <a:r>
              <a:rPr lang="en-US" altLang="en-US" b="1" dirty="0" err="1">
                <a:solidFill>
                  <a:schemeClr val="bg2">
                    <a:lumMod val="50000"/>
                  </a:schemeClr>
                </a:solidFill>
              </a:rPr>
              <a:t>indeks</a:t>
            </a:r>
            <a:r>
              <a:rPr lang="en-US" altLang="en-US" b="1" dirty="0"/>
              <a:t> </a:t>
            </a:r>
          </a:p>
          <a:p>
            <a:pPr lvl="2" eaLnBrk="1" hangingPunct="1">
              <a:spcAft>
                <a:spcPts val="600"/>
              </a:spcAft>
            </a:pPr>
            <a:r>
              <a:rPr lang="en-US" altLang="en-US" dirty="0" err="1"/>
              <a:t>Indeks</a:t>
            </a:r>
            <a:r>
              <a:rPr lang="en-US" altLang="en-US" dirty="0"/>
              <a:t> </a:t>
            </a:r>
            <a:r>
              <a:rPr lang="en-US" altLang="en-US" dirty="0" err="1"/>
              <a:t>untuk</a:t>
            </a:r>
            <a:r>
              <a:rPr lang="en-US" altLang="en-US" dirty="0"/>
              <a:t> </a:t>
            </a:r>
            <a:r>
              <a:rPr lang="en-US" altLang="en-US" dirty="0" err="1"/>
              <a:t>satu</a:t>
            </a:r>
            <a:r>
              <a:rPr lang="en-US" altLang="en-US" dirty="0"/>
              <a:t> </a:t>
            </a:r>
            <a:r>
              <a:rPr lang="en-US" altLang="en-US" dirty="0" err="1"/>
              <a:t>jenis</a:t>
            </a:r>
            <a:r>
              <a:rPr lang="en-US" altLang="en-US" dirty="0"/>
              <a:t> </a:t>
            </a:r>
            <a:r>
              <a:rPr lang="en-US" altLang="en-US" dirty="0" err="1"/>
              <a:t>barang</a:t>
            </a:r>
            <a:endParaRPr lang="en-US" altLang="en-US" dirty="0"/>
          </a:p>
          <a:p>
            <a:pPr lvl="1" eaLnBrk="1" hangingPunct="1"/>
            <a:r>
              <a:rPr lang="en-US" altLang="en-US" b="1" dirty="0">
                <a:solidFill>
                  <a:schemeClr val="bg2">
                    <a:lumMod val="50000"/>
                  </a:schemeClr>
                </a:solidFill>
              </a:rPr>
              <a:t>Composite </a:t>
            </a:r>
            <a:r>
              <a:rPr lang="en-US" altLang="en-US" b="1" dirty="0" err="1">
                <a:solidFill>
                  <a:schemeClr val="bg2">
                    <a:lumMod val="50000"/>
                  </a:schemeClr>
                </a:solidFill>
              </a:rPr>
              <a:t>indeks</a:t>
            </a:r>
            <a:endParaRPr lang="en-US" altLang="en-US" b="1" dirty="0">
              <a:solidFill>
                <a:schemeClr val="bg2">
                  <a:lumMod val="50000"/>
                </a:schemeClr>
              </a:solidFill>
            </a:endParaRPr>
          </a:p>
          <a:p>
            <a:pPr lvl="2" eaLnBrk="1" hangingPunct="1"/>
            <a:r>
              <a:rPr lang="en-US" altLang="en-US" dirty="0" err="1"/>
              <a:t>Indeks</a:t>
            </a:r>
            <a:r>
              <a:rPr lang="en-US" altLang="en-US" dirty="0"/>
              <a:t> </a:t>
            </a:r>
            <a:r>
              <a:rPr lang="en-US" altLang="en-US" dirty="0" err="1"/>
              <a:t>untuk</a:t>
            </a:r>
            <a:r>
              <a:rPr lang="en-US" altLang="en-US" dirty="0"/>
              <a:t> </a:t>
            </a:r>
            <a:r>
              <a:rPr lang="en-US" altLang="en-US" dirty="0" err="1"/>
              <a:t>beberapa</a:t>
            </a:r>
            <a:r>
              <a:rPr lang="en-US" altLang="en-US" dirty="0"/>
              <a:t> </a:t>
            </a:r>
            <a:r>
              <a:rPr lang="en-US" altLang="en-US" dirty="0" err="1"/>
              <a:t>jenis</a:t>
            </a:r>
            <a:r>
              <a:rPr lang="en-US" altLang="en-US" dirty="0"/>
              <a:t> </a:t>
            </a:r>
            <a:r>
              <a:rPr lang="en-US" altLang="en-US" dirty="0" err="1"/>
              <a:t>barang</a:t>
            </a:r>
            <a:r>
              <a:rPr lang="en-US" altLang="en-US" dirty="0"/>
              <a:t>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Solstice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0000"/>
                <a:satMod val="175000"/>
              </a:schemeClr>
            </a:gs>
            <a:gs pos="60000">
              <a:schemeClr val="phClr">
                <a:shade val="38000"/>
                <a:satMod val="175000"/>
              </a:schemeClr>
            </a:gs>
            <a:gs pos="100000">
              <a:schemeClr val="phClr">
                <a:tint val="80000"/>
                <a:satMod val="25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386</TotalTime>
  <Words>1923</Words>
  <Application>Microsoft Office PowerPoint</Application>
  <PresentationFormat>On-screen Show (4:3)</PresentationFormat>
  <Paragraphs>833</Paragraphs>
  <Slides>40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40</vt:i4>
      </vt:variant>
    </vt:vector>
  </HeadingPairs>
  <TitlesOfParts>
    <vt:vector size="44" baseType="lpstr">
      <vt:lpstr>Solstice</vt:lpstr>
      <vt:lpstr>Urban</vt:lpstr>
      <vt:lpstr>Equation</vt:lpstr>
      <vt:lpstr>Worksheet</vt:lpstr>
      <vt:lpstr>Angka Indeks</vt:lpstr>
      <vt:lpstr>ANGKA INDEKS</vt:lpstr>
      <vt:lpstr>ANGKA INDEKS</vt:lpstr>
      <vt:lpstr>ANGKA INDEKS</vt:lpstr>
      <vt:lpstr>Tahun dasar dan Tahun Tertentu</vt:lpstr>
      <vt:lpstr>Contoh ANGKA INDEKS</vt:lpstr>
      <vt:lpstr>ANGKA INDEKS Jawaban</vt:lpstr>
      <vt:lpstr>JENIS ANGKA INDEKS</vt:lpstr>
      <vt:lpstr>JENIS ANGKA INDEKS</vt:lpstr>
      <vt:lpstr>JENIS ANGKA INDEKS</vt:lpstr>
      <vt:lpstr>INDEKS HARGA RELATIF SEDERHANA</vt:lpstr>
      <vt:lpstr>INDEKS HARGA RELATIF SEDERHANA</vt:lpstr>
      <vt:lpstr>INDEKS HARGA RELATIF SEDERHANA</vt:lpstr>
      <vt:lpstr>INDEKS HARGA DAN KUANTITAS RELATIF SEDERHANA</vt:lpstr>
      <vt:lpstr>INDEKS HARGA RELATIF SEDERHANA</vt:lpstr>
      <vt:lpstr>INDEKS HARGA RELATIF SEDERHANA</vt:lpstr>
      <vt:lpstr>INDEKS HARGA RELATIF SEDERHANA</vt:lpstr>
      <vt:lpstr>INDEKS HARGA RELATIF SEDERHANA</vt:lpstr>
      <vt:lpstr>BEBEBAPA HAL PENTING TENTANG INDEKS HARGA</vt:lpstr>
      <vt:lpstr>Latihan Soal 1: Indeks Produksi Relatif Sederhana</vt:lpstr>
      <vt:lpstr>INDEKS  AGREGATIF</vt:lpstr>
      <vt:lpstr>INDEKS AGREGATIF TIDAK TERTIMBANG</vt:lpstr>
      <vt:lpstr>INDEKS AGREGATIF TIDAK TERTIMBANG</vt:lpstr>
      <vt:lpstr>INDEKS AGREGATIF TIDAK TERTIMBANG</vt:lpstr>
      <vt:lpstr>INDEKS AGREGATIF TIDAK TERTIMBANG</vt:lpstr>
      <vt:lpstr>Latihan Soal 2 : Indeks Agregatif Tidak Tertimbang</vt:lpstr>
      <vt:lpstr>INDEKS AGREGATIF TERTIMBANG</vt:lpstr>
      <vt:lpstr>JENIS INDEKS AGREGATIF TERTIMBANG</vt:lpstr>
      <vt:lpstr>INDEKS AGREGATIF TERTIMBANG</vt:lpstr>
      <vt:lpstr>INDEKS AGREGATIF TERTIMBANG</vt:lpstr>
      <vt:lpstr>CONTOH 5 : INDEKS AGREGATIF TERTIMBANG</vt:lpstr>
      <vt:lpstr>Contoh 6 : Perhitungan Laspeyres Index</vt:lpstr>
      <vt:lpstr>Contoh 7 : Perhitungan Paasche Index</vt:lpstr>
      <vt:lpstr>Latihan Soal 3 : Indeks Agregatif  Tertimbang</vt:lpstr>
      <vt:lpstr>Indeks Harga Konsumen (IHK)</vt:lpstr>
      <vt:lpstr>Indeks Harga Konsumen (IHK)</vt:lpstr>
      <vt:lpstr>Contoh 8  : Perhitungan Inflasi</vt:lpstr>
      <vt:lpstr>Lanjutan Contoh 8  : Perhitungan Inflasi</vt:lpstr>
      <vt:lpstr>LATIHAN SOAL</vt:lpstr>
      <vt:lpstr>PowerPoint Presentation</vt:lpstr>
    </vt:vector>
  </TitlesOfParts>
  <Company>Compaq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BAB XI ANGKA INDEKS</dc:title>
  <dc:creator>Bida Sari</dc:creator>
  <cp:lastModifiedBy>USER</cp:lastModifiedBy>
  <cp:revision>159</cp:revision>
  <dcterms:created xsi:type="dcterms:W3CDTF">2010-09-15T03:13:00Z</dcterms:created>
  <dcterms:modified xsi:type="dcterms:W3CDTF">2025-10-31T04:39:16Z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B6FD195948144D6AB1EC96E404CFAD6D</vt:lpwstr>
  </property>
  <property fmtid="{D5CDD505-2E9C-101B-9397-08002B2CF9AE}" pid="3" name="KSOProductBuildVer">
    <vt:lpwstr>1057-11.2.0.10382</vt:lpwstr>
  </property>
</Properties>
</file>